
<file path=[Content_Types].xml><?xml version="1.0" encoding="utf-8"?>
<Types xmlns="http://schemas.openxmlformats.org/package/2006/content-types">
  <Default Extension="png" ContentType="image/png"/>
  <Default Extension="png&amp;ehk=" ContentType="image/png"/>
  <Default Extension="emf" ContentType="image/x-emf"/>
  <Default Extension="jpeg" ContentType="image/jpeg"/>
  <Default Extension="png&amp;ehk=WyN1ImduUs7Em529ARcXmQ&amp;r=0&amp;pid=OfficeInsert" ContentType="image/pn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1"/>
    <p:sldMasterId id="2147483703" r:id="rId2"/>
  </p:sldMasterIdLst>
  <p:notesMasterIdLst>
    <p:notesMasterId r:id="rId30"/>
  </p:notesMasterIdLst>
  <p:sldIdLst>
    <p:sldId id="295" r:id="rId3"/>
    <p:sldId id="296" r:id="rId4"/>
    <p:sldId id="299" r:id="rId5"/>
    <p:sldId id="293" r:id="rId6"/>
    <p:sldId id="298" r:id="rId7"/>
    <p:sldId id="318" r:id="rId8"/>
    <p:sldId id="306" r:id="rId9"/>
    <p:sldId id="309" r:id="rId10"/>
    <p:sldId id="330" r:id="rId11"/>
    <p:sldId id="331" r:id="rId12"/>
    <p:sldId id="317" r:id="rId13"/>
    <p:sldId id="307" r:id="rId14"/>
    <p:sldId id="310" r:id="rId15"/>
    <p:sldId id="329" r:id="rId16"/>
    <p:sldId id="339" r:id="rId17"/>
    <p:sldId id="342" r:id="rId18"/>
    <p:sldId id="336" r:id="rId19"/>
    <p:sldId id="312" r:id="rId20"/>
    <p:sldId id="337" r:id="rId21"/>
    <p:sldId id="343" r:id="rId22"/>
    <p:sldId id="334" r:id="rId23"/>
    <p:sldId id="313" r:id="rId24"/>
    <p:sldId id="319" r:id="rId25"/>
    <p:sldId id="341" r:id="rId26"/>
    <p:sldId id="316" r:id="rId27"/>
    <p:sldId id="340" r:id="rId28"/>
    <p:sldId id="33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1272" userDrawn="1">
          <p15:clr>
            <a:srgbClr val="A4A3A4"/>
          </p15:clr>
        </p15:guide>
        <p15:guide id="4" orient="horz" pos="768" userDrawn="1">
          <p15:clr>
            <a:srgbClr val="A4A3A4"/>
          </p15:clr>
        </p15:guide>
        <p15:guide id="8" pos="7152" userDrawn="1">
          <p15:clr>
            <a:srgbClr val="A4A3A4"/>
          </p15:clr>
        </p15:guide>
        <p15:guide id="10" orient="horz" pos="1200" userDrawn="1">
          <p15:clr>
            <a:srgbClr val="A4A3A4"/>
          </p15:clr>
        </p15:guide>
        <p15:guide id="11" orient="horz" pos="1800" userDrawn="1">
          <p15:clr>
            <a:srgbClr val="A4A3A4"/>
          </p15:clr>
        </p15:guide>
        <p15:guide id="12" pos="528" userDrawn="1">
          <p15:clr>
            <a:srgbClr val="A4A3A4"/>
          </p15:clr>
        </p15:guide>
        <p15:guide id="13" orient="horz" pos="4176" userDrawn="1">
          <p15:clr>
            <a:srgbClr val="A4A3A4"/>
          </p15:clr>
        </p15:guide>
        <p15:guide id="14" pos="6360" userDrawn="1">
          <p15:clr>
            <a:srgbClr val="A4A3A4"/>
          </p15:clr>
        </p15:guide>
        <p15:guide id="15" orient="horz" pos="3264" userDrawn="1">
          <p15:clr>
            <a:srgbClr val="A4A3A4"/>
          </p15:clr>
        </p15:guide>
        <p15:guide id="16" orient="horz" pos="28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00ADEF"/>
    <a:srgbClr val="364F53"/>
    <a:srgbClr val="0B3F83"/>
    <a:srgbClr val="00546F"/>
    <a:srgbClr val="FF6600"/>
    <a:srgbClr val="CC9B00"/>
    <a:srgbClr val="235888"/>
    <a:srgbClr val="8D8787"/>
    <a:srgbClr val="9791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3" autoAdjust="0"/>
    <p:restoredTop sz="79625" autoAdjust="0"/>
  </p:normalViewPr>
  <p:slideViewPr>
    <p:cSldViewPr snapToGrid="0">
      <p:cViewPr varScale="1">
        <p:scale>
          <a:sx n="91" d="100"/>
          <a:sy n="91" d="100"/>
        </p:scale>
        <p:origin x="1152" y="84"/>
      </p:cViewPr>
      <p:guideLst>
        <p:guide pos="3840"/>
        <p:guide pos="1272"/>
        <p:guide orient="horz" pos="768"/>
        <p:guide pos="7152"/>
        <p:guide orient="horz" pos="1200"/>
        <p:guide orient="horz" pos="1800"/>
        <p:guide pos="528"/>
        <p:guide orient="horz" pos="4176"/>
        <p:guide pos="6360"/>
        <p:guide orient="horz" pos="3264"/>
        <p:guide orient="horz" pos="2808"/>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6D8361-5CD1-4C5F-9D0B-7CC16998342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536FEC5F-116D-49F3-B9BA-CF8F59FD8448}">
      <dgm:prSet phldrT="[Text]"/>
      <dgm:spPr/>
      <dgm:t>
        <a:bodyPr/>
        <a:lstStyle/>
        <a:p>
          <a:r>
            <a:rPr lang="en-US" dirty="0"/>
            <a:t>Server Core &amp; </a:t>
          </a:r>
          <a:r>
            <a:rPr lang="en-US" dirty="0" err="1"/>
            <a:t>Nanoserver</a:t>
          </a:r>
          <a:r>
            <a:rPr lang="en-US" dirty="0"/>
            <a:t> only (for now…)</a:t>
          </a:r>
        </a:p>
      </dgm:t>
    </dgm:pt>
    <dgm:pt modelId="{8628F44B-B407-4969-8090-72A1B26C2298}" type="parTrans" cxnId="{638FA9BD-0E4D-4E52-8FF2-0D0EADF10647}">
      <dgm:prSet/>
      <dgm:spPr/>
      <dgm:t>
        <a:bodyPr/>
        <a:lstStyle/>
        <a:p>
          <a:endParaRPr lang="en-US"/>
        </a:p>
      </dgm:t>
    </dgm:pt>
    <dgm:pt modelId="{E96510C2-03B0-43FC-9D8C-23B34BAAADEB}" type="sibTrans" cxnId="{638FA9BD-0E4D-4E52-8FF2-0D0EADF10647}">
      <dgm:prSet/>
      <dgm:spPr/>
      <dgm:t>
        <a:bodyPr/>
        <a:lstStyle/>
        <a:p>
          <a:endParaRPr lang="en-US"/>
        </a:p>
      </dgm:t>
    </dgm:pt>
    <dgm:pt modelId="{0C65EB89-6626-45CB-9601-10FDF73F1577}">
      <dgm:prSet phldrT="[Text]"/>
      <dgm:spPr/>
      <dgm:t>
        <a:bodyPr/>
        <a:lstStyle/>
        <a:p>
          <a:r>
            <a:rPr lang="en-US" dirty="0"/>
            <a:t>Management</a:t>
          </a:r>
        </a:p>
      </dgm:t>
    </dgm:pt>
    <dgm:pt modelId="{C7D11E79-9115-4031-A9C6-45E8EA91DC9D}" type="parTrans" cxnId="{AD14AA7C-2C56-458A-8C63-E6726748F2F1}">
      <dgm:prSet/>
      <dgm:spPr/>
      <dgm:t>
        <a:bodyPr/>
        <a:lstStyle/>
        <a:p>
          <a:endParaRPr lang="en-US"/>
        </a:p>
      </dgm:t>
    </dgm:pt>
    <dgm:pt modelId="{429B8B97-3C10-46E4-8166-F221B51F5348}" type="sibTrans" cxnId="{AD14AA7C-2C56-458A-8C63-E6726748F2F1}">
      <dgm:prSet/>
      <dgm:spPr/>
      <dgm:t>
        <a:bodyPr/>
        <a:lstStyle/>
        <a:p>
          <a:endParaRPr lang="en-US"/>
        </a:p>
      </dgm:t>
    </dgm:pt>
    <dgm:pt modelId="{1DBCF08A-3AAE-48E8-92AC-15D986F15B0C}">
      <dgm:prSet phldrT="[Text]"/>
      <dgm:spPr/>
      <dgm:t>
        <a:bodyPr/>
        <a:lstStyle/>
        <a:p>
          <a:r>
            <a:rPr lang="en-US" dirty="0"/>
            <a:t>Built-In Docker CLI &amp; PowerShell</a:t>
          </a:r>
        </a:p>
      </dgm:t>
    </dgm:pt>
    <dgm:pt modelId="{CA1C4625-1E77-4392-9205-AF0347B8BBEF}" type="parTrans" cxnId="{B4B72AF7-C2EF-4273-A15E-B83F256CA2D9}">
      <dgm:prSet/>
      <dgm:spPr/>
      <dgm:t>
        <a:bodyPr/>
        <a:lstStyle/>
        <a:p>
          <a:endParaRPr lang="en-US"/>
        </a:p>
      </dgm:t>
    </dgm:pt>
    <dgm:pt modelId="{8582995C-3B92-404F-9432-E3B88832CD18}" type="sibTrans" cxnId="{B4B72AF7-C2EF-4273-A15E-B83F256CA2D9}">
      <dgm:prSet/>
      <dgm:spPr/>
      <dgm:t>
        <a:bodyPr/>
        <a:lstStyle/>
        <a:p>
          <a:endParaRPr lang="en-US"/>
        </a:p>
      </dgm:t>
    </dgm:pt>
    <dgm:pt modelId="{C4F831D8-3D55-485C-BB17-04E48FA52503}">
      <dgm:prSet phldrT="[Text]"/>
      <dgm:spPr/>
      <dgm:t>
        <a:bodyPr/>
        <a:lstStyle/>
        <a:p>
          <a:r>
            <a:rPr lang="en-US" dirty="0" err="1"/>
            <a:t>Kitematic</a:t>
          </a:r>
          <a:r>
            <a:rPr lang="en-US" dirty="0"/>
            <a:t>, </a:t>
          </a:r>
          <a:r>
            <a:rPr lang="en-US" dirty="0" err="1"/>
            <a:t>Portainer</a:t>
          </a:r>
          <a:r>
            <a:rPr lang="en-US" dirty="0"/>
            <a:t>, Panamax, Simple Docker UI, Shipyard (Linux)</a:t>
          </a:r>
        </a:p>
      </dgm:t>
    </dgm:pt>
    <dgm:pt modelId="{0F81EED8-FB71-489E-BFC9-8A1D700A71DE}" type="parTrans" cxnId="{35E6E25B-0FF1-4B56-83A3-1FAB3914E181}">
      <dgm:prSet/>
      <dgm:spPr/>
      <dgm:t>
        <a:bodyPr/>
        <a:lstStyle/>
        <a:p>
          <a:endParaRPr lang="en-US"/>
        </a:p>
      </dgm:t>
    </dgm:pt>
    <dgm:pt modelId="{511FF55C-FE27-4916-BAE3-BD1E99055AC1}" type="sibTrans" cxnId="{35E6E25B-0FF1-4B56-83A3-1FAB3914E181}">
      <dgm:prSet/>
      <dgm:spPr/>
      <dgm:t>
        <a:bodyPr/>
        <a:lstStyle/>
        <a:p>
          <a:endParaRPr lang="en-US"/>
        </a:p>
      </dgm:t>
    </dgm:pt>
    <dgm:pt modelId="{5D5BB374-1F6E-4446-9B22-C4332BDF83CB}">
      <dgm:prSet phldrT="[Text]"/>
      <dgm:spPr/>
      <dgm:t>
        <a:bodyPr/>
        <a:lstStyle/>
        <a:p>
          <a:r>
            <a:rPr lang="en-US" dirty="0"/>
            <a:t>Public or Private Hubs &amp; Registries</a:t>
          </a:r>
        </a:p>
      </dgm:t>
    </dgm:pt>
    <dgm:pt modelId="{3B8607BF-A41F-41C2-B102-4500F5622C23}" type="parTrans" cxnId="{DE7430D1-19D4-43AF-AE96-A560C94CDE63}">
      <dgm:prSet/>
      <dgm:spPr/>
      <dgm:t>
        <a:bodyPr/>
        <a:lstStyle/>
        <a:p>
          <a:endParaRPr lang="en-US"/>
        </a:p>
      </dgm:t>
    </dgm:pt>
    <dgm:pt modelId="{E2F38FC2-925F-46FE-8D02-522367441234}" type="sibTrans" cxnId="{DE7430D1-19D4-43AF-AE96-A560C94CDE63}">
      <dgm:prSet/>
      <dgm:spPr/>
      <dgm:t>
        <a:bodyPr/>
        <a:lstStyle/>
        <a:p>
          <a:endParaRPr lang="en-US"/>
        </a:p>
      </dgm:t>
    </dgm:pt>
    <dgm:pt modelId="{FD6F03B3-57CE-42CD-8657-580F62D18420}">
      <dgm:prSet phldrT="[Text]"/>
      <dgm:spPr/>
      <dgm:t>
        <a:bodyPr/>
        <a:lstStyle/>
        <a:p>
          <a:r>
            <a:rPr lang="en-US" dirty="0"/>
            <a:t>Windows 10 for DEV/Test</a:t>
          </a:r>
        </a:p>
      </dgm:t>
    </dgm:pt>
    <dgm:pt modelId="{3AD50640-9EDD-4525-90A5-58643B1AED89}" type="parTrans" cxnId="{EDDBDE7C-1E07-4ED8-AF2C-2131209447B7}">
      <dgm:prSet/>
      <dgm:spPr/>
      <dgm:t>
        <a:bodyPr/>
        <a:lstStyle/>
        <a:p>
          <a:endParaRPr lang="en-US"/>
        </a:p>
      </dgm:t>
    </dgm:pt>
    <dgm:pt modelId="{732235DB-C630-4676-A0B9-79A9177162A2}" type="sibTrans" cxnId="{EDDBDE7C-1E07-4ED8-AF2C-2131209447B7}">
      <dgm:prSet/>
      <dgm:spPr/>
      <dgm:t>
        <a:bodyPr/>
        <a:lstStyle/>
        <a:p>
          <a:endParaRPr lang="en-US"/>
        </a:p>
      </dgm:t>
    </dgm:pt>
    <dgm:pt modelId="{1D3FC9A6-3E3F-427F-922C-6C22FBF5C56E}" type="pres">
      <dgm:prSet presAssocID="{1B6D8361-5CD1-4C5F-9D0B-7CC169983424}" presName="linear" presStyleCnt="0">
        <dgm:presLayoutVars>
          <dgm:animLvl val="lvl"/>
          <dgm:resizeHandles val="exact"/>
        </dgm:presLayoutVars>
      </dgm:prSet>
      <dgm:spPr/>
    </dgm:pt>
    <dgm:pt modelId="{48EA195A-DA46-48C6-BB97-EDB02383245E}" type="pres">
      <dgm:prSet presAssocID="{536FEC5F-116D-49F3-B9BA-CF8F59FD8448}" presName="parentText" presStyleLbl="node1" presStyleIdx="0" presStyleCnt="4">
        <dgm:presLayoutVars>
          <dgm:chMax val="0"/>
          <dgm:bulletEnabled val="1"/>
        </dgm:presLayoutVars>
      </dgm:prSet>
      <dgm:spPr/>
    </dgm:pt>
    <dgm:pt modelId="{E190CBE0-E7D2-4765-A58B-685D830791AA}" type="pres">
      <dgm:prSet presAssocID="{E96510C2-03B0-43FC-9D8C-23B34BAAADEB}" presName="spacer" presStyleCnt="0"/>
      <dgm:spPr/>
    </dgm:pt>
    <dgm:pt modelId="{54972534-37AA-48F7-8DF4-53E380469FBB}" type="pres">
      <dgm:prSet presAssocID="{FD6F03B3-57CE-42CD-8657-580F62D18420}" presName="parentText" presStyleLbl="node1" presStyleIdx="1" presStyleCnt="4">
        <dgm:presLayoutVars>
          <dgm:chMax val="0"/>
          <dgm:bulletEnabled val="1"/>
        </dgm:presLayoutVars>
      </dgm:prSet>
      <dgm:spPr/>
    </dgm:pt>
    <dgm:pt modelId="{99D8AC63-8CD9-41F5-A794-D66DCEAF997A}" type="pres">
      <dgm:prSet presAssocID="{732235DB-C630-4676-A0B9-79A9177162A2}" presName="spacer" presStyleCnt="0"/>
      <dgm:spPr/>
    </dgm:pt>
    <dgm:pt modelId="{265EFE55-4824-4366-ACA0-31CB2E2556EE}" type="pres">
      <dgm:prSet presAssocID="{0C65EB89-6626-45CB-9601-10FDF73F1577}" presName="parentText" presStyleLbl="node1" presStyleIdx="2" presStyleCnt="4">
        <dgm:presLayoutVars>
          <dgm:chMax val="0"/>
          <dgm:bulletEnabled val="1"/>
        </dgm:presLayoutVars>
      </dgm:prSet>
      <dgm:spPr/>
    </dgm:pt>
    <dgm:pt modelId="{4E05A014-F711-44D1-B248-C28E3C84244E}" type="pres">
      <dgm:prSet presAssocID="{0C65EB89-6626-45CB-9601-10FDF73F1577}" presName="childText" presStyleLbl="revTx" presStyleIdx="0" presStyleCnt="1">
        <dgm:presLayoutVars>
          <dgm:bulletEnabled val="1"/>
        </dgm:presLayoutVars>
      </dgm:prSet>
      <dgm:spPr/>
    </dgm:pt>
    <dgm:pt modelId="{1A77022A-3ABD-48D7-80D3-65B69794393C}" type="pres">
      <dgm:prSet presAssocID="{5D5BB374-1F6E-4446-9B22-C4332BDF83CB}" presName="parentText" presStyleLbl="node1" presStyleIdx="3" presStyleCnt="4">
        <dgm:presLayoutVars>
          <dgm:chMax val="0"/>
          <dgm:bulletEnabled val="1"/>
        </dgm:presLayoutVars>
      </dgm:prSet>
      <dgm:spPr/>
    </dgm:pt>
  </dgm:ptLst>
  <dgm:cxnLst>
    <dgm:cxn modelId="{714AE129-EFEF-4104-807C-3D981D0E5673}" type="presOf" srcId="{536FEC5F-116D-49F3-B9BA-CF8F59FD8448}" destId="{48EA195A-DA46-48C6-BB97-EDB02383245E}" srcOrd="0" destOrd="0" presId="urn:microsoft.com/office/officeart/2005/8/layout/vList2"/>
    <dgm:cxn modelId="{35E6E25B-0FF1-4B56-83A3-1FAB3914E181}" srcId="{0C65EB89-6626-45CB-9601-10FDF73F1577}" destId="{C4F831D8-3D55-485C-BB17-04E48FA52503}" srcOrd="1" destOrd="0" parTransId="{0F81EED8-FB71-489E-BFC9-8A1D700A71DE}" sibTransId="{511FF55C-FE27-4916-BAE3-BD1E99055AC1}"/>
    <dgm:cxn modelId="{AD14AA7C-2C56-458A-8C63-E6726748F2F1}" srcId="{1B6D8361-5CD1-4C5F-9D0B-7CC169983424}" destId="{0C65EB89-6626-45CB-9601-10FDF73F1577}" srcOrd="2" destOrd="0" parTransId="{C7D11E79-9115-4031-A9C6-45E8EA91DC9D}" sibTransId="{429B8B97-3C10-46E4-8166-F221B51F5348}"/>
    <dgm:cxn modelId="{EDDBDE7C-1E07-4ED8-AF2C-2131209447B7}" srcId="{1B6D8361-5CD1-4C5F-9D0B-7CC169983424}" destId="{FD6F03B3-57CE-42CD-8657-580F62D18420}" srcOrd="1" destOrd="0" parTransId="{3AD50640-9EDD-4525-90A5-58643B1AED89}" sibTransId="{732235DB-C630-4676-A0B9-79A9177162A2}"/>
    <dgm:cxn modelId="{B225647D-F114-41D6-B752-BA4C78ACEA0F}" type="presOf" srcId="{1B6D8361-5CD1-4C5F-9D0B-7CC169983424}" destId="{1D3FC9A6-3E3F-427F-922C-6C22FBF5C56E}" srcOrd="0" destOrd="0" presId="urn:microsoft.com/office/officeart/2005/8/layout/vList2"/>
    <dgm:cxn modelId="{4CD9F680-DA31-4B0F-93ED-5F004BB8247E}" type="presOf" srcId="{0C65EB89-6626-45CB-9601-10FDF73F1577}" destId="{265EFE55-4824-4366-ACA0-31CB2E2556EE}" srcOrd="0" destOrd="0" presId="urn:microsoft.com/office/officeart/2005/8/layout/vList2"/>
    <dgm:cxn modelId="{18CE5C9E-2AE9-4655-98FC-C54492BD9D2D}" type="presOf" srcId="{1DBCF08A-3AAE-48E8-92AC-15D986F15B0C}" destId="{4E05A014-F711-44D1-B248-C28E3C84244E}" srcOrd="0" destOrd="0" presId="urn:microsoft.com/office/officeart/2005/8/layout/vList2"/>
    <dgm:cxn modelId="{638FA9BD-0E4D-4E52-8FF2-0D0EADF10647}" srcId="{1B6D8361-5CD1-4C5F-9D0B-7CC169983424}" destId="{536FEC5F-116D-49F3-B9BA-CF8F59FD8448}" srcOrd="0" destOrd="0" parTransId="{8628F44B-B407-4969-8090-72A1B26C2298}" sibTransId="{E96510C2-03B0-43FC-9D8C-23B34BAAADEB}"/>
    <dgm:cxn modelId="{44CCDAC1-01A5-46DA-93FD-02D5BE426D7C}" type="presOf" srcId="{FD6F03B3-57CE-42CD-8657-580F62D18420}" destId="{54972534-37AA-48F7-8DF4-53E380469FBB}" srcOrd="0" destOrd="0" presId="urn:microsoft.com/office/officeart/2005/8/layout/vList2"/>
    <dgm:cxn modelId="{DE7430D1-19D4-43AF-AE96-A560C94CDE63}" srcId="{1B6D8361-5CD1-4C5F-9D0B-7CC169983424}" destId="{5D5BB374-1F6E-4446-9B22-C4332BDF83CB}" srcOrd="3" destOrd="0" parTransId="{3B8607BF-A41F-41C2-B102-4500F5622C23}" sibTransId="{E2F38FC2-925F-46FE-8D02-522367441234}"/>
    <dgm:cxn modelId="{5ECA9ADE-2A9C-405F-9E8E-227427B477A4}" type="presOf" srcId="{C4F831D8-3D55-485C-BB17-04E48FA52503}" destId="{4E05A014-F711-44D1-B248-C28E3C84244E}" srcOrd="0" destOrd="1" presId="urn:microsoft.com/office/officeart/2005/8/layout/vList2"/>
    <dgm:cxn modelId="{5BF06CE5-3813-4DF2-876C-FB4268E642D6}" type="presOf" srcId="{5D5BB374-1F6E-4446-9B22-C4332BDF83CB}" destId="{1A77022A-3ABD-48D7-80D3-65B69794393C}" srcOrd="0" destOrd="0" presId="urn:microsoft.com/office/officeart/2005/8/layout/vList2"/>
    <dgm:cxn modelId="{B4B72AF7-C2EF-4273-A15E-B83F256CA2D9}" srcId="{0C65EB89-6626-45CB-9601-10FDF73F1577}" destId="{1DBCF08A-3AAE-48E8-92AC-15D986F15B0C}" srcOrd="0" destOrd="0" parTransId="{CA1C4625-1E77-4392-9205-AF0347B8BBEF}" sibTransId="{8582995C-3B92-404F-9432-E3B88832CD18}"/>
    <dgm:cxn modelId="{CB3BF929-9017-49D5-8468-8810AFF3DE7A}" type="presParOf" srcId="{1D3FC9A6-3E3F-427F-922C-6C22FBF5C56E}" destId="{48EA195A-DA46-48C6-BB97-EDB02383245E}" srcOrd="0" destOrd="0" presId="urn:microsoft.com/office/officeart/2005/8/layout/vList2"/>
    <dgm:cxn modelId="{18C7BCC3-31A8-4E9B-80E6-A447D7DEF35D}" type="presParOf" srcId="{1D3FC9A6-3E3F-427F-922C-6C22FBF5C56E}" destId="{E190CBE0-E7D2-4765-A58B-685D830791AA}" srcOrd="1" destOrd="0" presId="urn:microsoft.com/office/officeart/2005/8/layout/vList2"/>
    <dgm:cxn modelId="{9F55A5FD-C554-43B9-BA49-F2F4C1352F2E}" type="presParOf" srcId="{1D3FC9A6-3E3F-427F-922C-6C22FBF5C56E}" destId="{54972534-37AA-48F7-8DF4-53E380469FBB}" srcOrd="2" destOrd="0" presId="urn:microsoft.com/office/officeart/2005/8/layout/vList2"/>
    <dgm:cxn modelId="{E545458E-82F5-41E8-84EE-56C24AA37F0D}" type="presParOf" srcId="{1D3FC9A6-3E3F-427F-922C-6C22FBF5C56E}" destId="{99D8AC63-8CD9-41F5-A794-D66DCEAF997A}" srcOrd="3" destOrd="0" presId="urn:microsoft.com/office/officeart/2005/8/layout/vList2"/>
    <dgm:cxn modelId="{1EB49D79-56D6-4F04-80B9-5D1AC11CAA39}" type="presParOf" srcId="{1D3FC9A6-3E3F-427F-922C-6C22FBF5C56E}" destId="{265EFE55-4824-4366-ACA0-31CB2E2556EE}" srcOrd="4" destOrd="0" presId="urn:microsoft.com/office/officeart/2005/8/layout/vList2"/>
    <dgm:cxn modelId="{2561CF99-E5E6-40C1-B868-386FA08C5806}" type="presParOf" srcId="{1D3FC9A6-3E3F-427F-922C-6C22FBF5C56E}" destId="{4E05A014-F711-44D1-B248-C28E3C84244E}" srcOrd="5" destOrd="0" presId="urn:microsoft.com/office/officeart/2005/8/layout/vList2"/>
    <dgm:cxn modelId="{5B9A592D-52D2-4D20-AC1F-6A0DC8122B62}" type="presParOf" srcId="{1D3FC9A6-3E3F-427F-922C-6C22FBF5C56E}" destId="{1A77022A-3ABD-48D7-80D3-65B69794393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736C39-159A-47E0-AE4B-ACC6E45905EA}"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US"/>
        </a:p>
      </dgm:t>
    </dgm:pt>
    <dgm:pt modelId="{FB9CF3C1-6BA2-4FB9-A65B-26C6EE894ADB}">
      <dgm:prSet phldrT="[Text]"/>
      <dgm:spPr/>
      <dgm:t>
        <a:bodyPr/>
        <a:lstStyle/>
        <a:p>
          <a:r>
            <a:rPr lang="en-US" dirty="0"/>
            <a:t>Containers are not VM’s (and never will be)</a:t>
          </a:r>
        </a:p>
      </dgm:t>
    </dgm:pt>
    <dgm:pt modelId="{D6320DD3-201E-4519-B559-14064FBEB455}" type="parTrans" cxnId="{359DBA32-9E17-4934-84E8-E94C1DA00B4C}">
      <dgm:prSet/>
      <dgm:spPr/>
      <dgm:t>
        <a:bodyPr/>
        <a:lstStyle/>
        <a:p>
          <a:endParaRPr lang="en-US"/>
        </a:p>
      </dgm:t>
    </dgm:pt>
    <dgm:pt modelId="{943477D3-30A9-4C35-8779-36921A7357A6}" type="sibTrans" cxnId="{359DBA32-9E17-4934-84E8-E94C1DA00B4C}">
      <dgm:prSet/>
      <dgm:spPr/>
      <dgm:t>
        <a:bodyPr/>
        <a:lstStyle/>
        <a:p>
          <a:endParaRPr lang="en-US"/>
        </a:p>
      </dgm:t>
    </dgm:pt>
    <dgm:pt modelId="{3E2040C0-4C11-4B6A-8A3E-88683830FE08}">
      <dgm:prSet phldrT="[Text]"/>
      <dgm:spPr/>
      <dgm:t>
        <a:bodyPr/>
        <a:lstStyle/>
        <a:p>
          <a:r>
            <a:rPr lang="en-US" dirty="0"/>
            <a:t>OS &amp; GUI Limitations</a:t>
          </a:r>
        </a:p>
      </dgm:t>
    </dgm:pt>
    <dgm:pt modelId="{3B361E42-F484-43FD-88B3-33F2F0652E85}" type="parTrans" cxnId="{2AA894E3-4388-4F3E-A37E-7C733400F94D}">
      <dgm:prSet/>
      <dgm:spPr/>
      <dgm:t>
        <a:bodyPr/>
        <a:lstStyle/>
        <a:p>
          <a:endParaRPr lang="en-US"/>
        </a:p>
      </dgm:t>
    </dgm:pt>
    <dgm:pt modelId="{013B0D15-439E-4CD8-ABE2-1A463302ECBD}" type="sibTrans" cxnId="{2AA894E3-4388-4F3E-A37E-7C733400F94D}">
      <dgm:prSet/>
      <dgm:spPr/>
      <dgm:t>
        <a:bodyPr/>
        <a:lstStyle/>
        <a:p>
          <a:endParaRPr lang="en-US"/>
        </a:p>
      </dgm:t>
    </dgm:pt>
    <dgm:pt modelId="{C6265A37-04D3-4A6B-ACD2-39336711CAF2}">
      <dgm:prSet phldrT="[Text]"/>
      <dgm:spPr/>
      <dgm:t>
        <a:bodyPr/>
        <a:lstStyle/>
        <a:p>
          <a:r>
            <a:rPr lang="en-US" dirty="0"/>
            <a:t>Use Win 10 Docker for Dev/Test</a:t>
          </a:r>
        </a:p>
      </dgm:t>
    </dgm:pt>
    <dgm:pt modelId="{1822F190-B8E1-4EC7-8A59-10D7635C450F}" type="parTrans" cxnId="{A6531F3A-386F-4F8A-8070-AF3E00437CED}">
      <dgm:prSet/>
      <dgm:spPr/>
      <dgm:t>
        <a:bodyPr/>
        <a:lstStyle/>
        <a:p>
          <a:endParaRPr lang="en-US"/>
        </a:p>
      </dgm:t>
    </dgm:pt>
    <dgm:pt modelId="{E8F479E8-15A7-4DBE-A1A6-8F8A8B21381E}" type="sibTrans" cxnId="{A6531F3A-386F-4F8A-8070-AF3E00437CED}">
      <dgm:prSet/>
      <dgm:spPr/>
      <dgm:t>
        <a:bodyPr/>
        <a:lstStyle/>
        <a:p>
          <a:endParaRPr lang="en-US"/>
        </a:p>
      </dgm:t>
    </dgm:pt>
    <dgm:pt modelId="{668C2029-DF58-4CDB-9AE3-EEEFCA15FD75}">
      <dgm:prSet phldrT="[Text]"/>
      <dgm:spPr/>
      <dgm:t>
        <a:bodyPr/>
        <a:lstStyle/>
        <a:p>
          <a:r>
            <a:rPr lang="en-US" dirty="0"/>
            <a:t>There are alternatives for delivering apps</a:t>
          </a:r>
        </a:p>
      </dgm:t>
    </dgm:pt>
    <dgm:pt modelId="{13561298-3B66-4BB8-93CB-3CAED3807BFE}" type="parTrans" cxnId="{9B2AF12F-F1A3-408F-904C-93D43615F899}">
      <dgm:prSet/>
      <dgm:spPr/>
      <dgm:t>
        <a:bodyPr/>
        <a:lstStyle/>
        <a:p>
          <a:endParaRPr lang="en-US"/>
        </a:p>
      </dgm:t>
    </dgm:pt>
    <dgm:pt modelId="{E790D0CC-D93B-4848-A0DF-CB3CB274D46B}" type="sibTrans" cxnId="{9B2AF12F-F1A3-408F-904C-93D43615F899}">
      <dgm:prSet/>
      <dgm:spPr/>
      <dgm:t>
        <a:bodyPr/>
        <a:lstStyle/>
        <a:p>
          <a:endParaRPr lang="en-US"/>
        </a:p>
      </dgm:t>
    </dgm:pt>
    <dgm:pt modelId="{0204DE74-3B74-4620-8DB5-27A22352421F}">
      <dgm:prSet phldrT="[Text]"/>
      <dgm:spPr/>
      <dgm:t>
        <a:bodyPr/>
        <a:lstStyle/>
        <a:p>
          <a:r>
            <a:rPr lang="en-US" dirty="0">
              <a:solidFill>
                <a:schemeClr val="tx1"/>
              </a:solidFill>
            </a:rPr>
            <a:t>Windows + </a:t>
          </a:r>
          <a:r>
            <a:rPr lang="en-US" dirty="0" err="1">
              <a:solidFill>
                <a:schemeClr val="tx1"/>
              </a:solidFill>
            </a:rPr>
            <a:t>LinuxKit</a:t>
          </a:r>
          <a:r>
            <a:rPr lang="en-US" dirty="0">
              <a:solidFill>
                <a:schemeClr val="tx1"/>
              </a:solidFill>
            </a:rPr>
            <a:t> = Multi-Platform</a:t>
          </a:r>
        </a:p>
      </dgm:t>
    </dgm:pt>
    <dgm:pt modelId="{B778B823-A8FF-4C5E-A9EC-B077E88922E9}" type="parTrans" cxnId="{B391D5B0-2A0D-48BC-A4C3-99260D4D0BE8}">
      <dgm:prSet/>
      <dgm:spPr/>
      <dgm:t>
        <a:bodyPr/>
        <a:lstStyle/>
        <a:p>
          <a:endParaRPr lang="en-US"/>
        </a:p>
      </dgm:t>
    </dgm:pt>
    <dgm:pt modelId="{F72D7624-0CAC-418C-9708-04EE3D15DE72}" type="sibTrans" cxnId="{B391D5B0-2A0D-48BC-A4C3-99260D4D0BE8}">
      <dgm:prSet/>
      <dgm:spPr/>
      <dgm:t>
        <a:bodyPr/>
        <a:lstStyle/>
        <a:p>
          <a:endParaRPr lang="en-US"/>
        </a:p>
      </dgm:t>
    </dgm:pt>
    <dgm:pt modelId="{CE33847F-39A6-4918-BE26-70A914082B2C}">
      <dgm:prSet phldrT="[Text]"/>
      <dgm:spPr/>
      <dgm:t>
        <a:bodyPr/>
        <a:lstStyle/>
        <a:p>
          <a:r>
            <a:rPr lang="en-US" dirty="0"/>
            <a:t>Containers are about User Mode</a:t>
          </a:r>
        </a:p>
      </dgm:t>
    </dgm:pt>
    <dgm:pt modelId="{8512D253-6CB8-40F0-ABD7-F5CC751A9AB2}" type="parTrans" cxnId="{00347AF3-8982-410A-BA63-C18BCABC22EF}">
      <dgm:prSet/>
      <dgm:spPr/>
      <dgm:t>
        <a:bodyPr/>
        <a:lstStyle/>
        <a:p>
          <a:endParaRPr lang="en-US"/>
        </a:p>
      </dgm:t>
    </dgm:pt>
    <dgm:pt modelId="{3DF9AEA4-730E-432F-A62C-8FBEFC2FDAA4}" type="sibTrans" cxnId="{00347AF3-8982-410A-BA63-C18BCABC22EF}">
      <dgm:prSet/>
      <dgm:spPr/>
      <dgm:t>
        <a:bodyPr/>
        <a:lstStyle/>
        <a:p>
          <a:endParaRPr lang="en-US"/>
        </a:p>
      </dgm:t>
    </dgm:pt>
    <dgm:pt modelId="{B7226CE1-86F5-40FE-8779-B87C1B73E7F0}">
      <dgm:prSet phldrT="[Text]"/>
      <dgm:spPr/>
      <dgm:t>
        <a:bodyPr/>
        <a:lstStyle/>
        <a:p>
          <a:r>
            <a:rPr lang="en-US" dirty="0"/>
            <a:t>Hyper-V for secure container isolation</a:t>
          </a:r>
        </a:p>
      </dgm:t>
    </dgm:pt>
    <dgm:pt modelId="{18D1813B-2C2C-46FA-A91D-33B130A41E2A}" type="parTrans" cxnId="{17074BA1-EBCF-4CCC-91A5-B5518ECA0DB5}">
      <dgm:prSet/>
      <dgm:spPr/>
      <dgm:t>
        <a:bodyPr/>
        <a:lstStyle/>
        <a:p>
          <a:endParaRPr lang="en-US"/>
        </a:p>
      </dgm:t>
    </dgm:pt>
    <dgm:pt modelId="{5E3393C8-40AE-455E-AEBF-741908E5BC1E}" type="sibTrans" cxnId="{17074BA1-EBCF-4CCC-91A5-B5518ECA0DB5}">
      <dgm:prSet/>
      <dgm:spPr/>
      <dgm:t>
        <a:bodyPr/>
        <a:lstStyle/>
        <a:p>
          <a:endParaRPr lang="en-US"/>
        </a:p>
      </dgm:t>
    </dgm:pt>
    <dgm:pt modelId="{EDE8D770-9117-4D83-971C-C60254C11CE5}">
      <dgm:prSet phldrT="[Text]"/>
      <dgm:spPr/>
      <dgm:t>
        <a:bodyPr/>
        <a:lstStyle/>
        <a:p>
          <a:r>
            <a:rPr lang="en-US" dirty="0">
              <a:solidFill>
                <a:schemeClr val="tx1"/>
              </a:solidFill>
            </a:rPr>
            <a:t>Citrix needs to support Core</a:t>
          </a:r>
        </a:p>
      </dgm:t>
    </dgm:pt>
    <dgm:pt modelId="{A0D94006-976E-4E95-81A0-3D72EBEB03C2}" type="parTrans" cxnId="{041AB54A-AABB-4D5A-884A-C8263BC4FA8B}">
      <dgm:prSet/>
      <dgm:spPr/>
      <dgm:t>
        <a:bodyPr/>
        <a:lstStyle/>
        <a:p>
          <a:endParaRPr lang="en-US"/>
        </a:p>
      </dgm:t>
    </dgm:pt>
    <dgm:pt modelId="{C7F07425-438D-4620-A4EF-770212D37FAD}" type="sibTrans" cxnId="{041AB54A-AABB-4D5A-884A-C8263BC4FA8B}">
      <dgm:prSet/>
      <dgm:spPr/>
      <dgm:t>
        <a:bodyPr/>
        <a:lstStyle/>
        <a:p>
          <a:endParaRPr lang="en-US"/>
        </a:p>
      </dgm:t>
    </dgm:pt>
    <dgm:pt modelId="{CC080AF4-E35A-4FFF-946D-F6E9E4BC8724}" type="pres">
      <dgm:prSet presAssocID="{A1736C39-159A-47E0-AE4B-ACC6E45905EA}" presName="diagram" presStyleCnt="0">
        <dgm:presLayoutVars>
          <dgm:dir/>
          <dgm:resizeHandles val="exact"/>
        </dgm:presLayoutVars>
      </dgm:prSet>
      <dgm:spPr/>
    </dgm:pt>
    <dgm:pt modelId="{EAFAFB3E-6D4E-4D37-8738-D7814E9103A0}" type="pres">
      <dgm:prSet presAssocID="{FB9CF3C1-6BA2-4FB9-A65B-26C6EE894ADB}" presName="node" presStyleLbl="node1" presStyleIdx="0" presStyleCnt="8">
        <dgm:presLayoutVars>
          <dgm:bulletEnabled val="1"/>
        </dgm:presLayoutVars>
      </dgm:prSet>
      <dgm:spPr/>
    </dgm:pt>
    <dgm:pt modelId="{894429A4-A76F-44B1-A7A1-A0FE20AED289}" type="pres">
      <dgm:prSet presAssocID="{943477D3-30A9-4C35-8779-36921A7357A6}" presName="sibTrans" presStyleCnt="0"/>
      <dgm:spPr/>
    </dgm:pt>
    <dgm:pt modelId="{88F076CA-AFB8-4919-8CE6-B214A5F9E45C}" type="pres">
      <dgm:prSet presAssocID="{CE33847F-39A6-4918-BE26-70A914082B2C}" presName="node" presStyleLbl="node1" presStyleIdx="1" presStyleCnt="8">
        <dgm:presLayoutVars>
          <dgm:bulletEnabled val="1"/>
        </dgm:presLayoutVars>
      </dgm:prSet>
      <dgm:spPr/>
    </dgm:pt>
    <dgm:pt modelId="{A39BEB37-9301-418B-A796-49884A7D5382}" type="pres">
      <dgm:prSet presAssocID="{3DF9AEA4-730E-432F-A62C-8FBEFC2FDAA4}" presName="sibTrans" presStyleCnt="0"/>
      <dgm:spPr/>
    </dgm:pt>
    <dgm:pt modelId="{490A84D4-8DFD-4E2D-BE64-E0A13512C529}" type="pres">
      <dgm:prSet presAssocID="{0204DE74-3B74-4620-8DB5-27A22352421F}" presName="node" presStyleLbl="node1" presStyleIdx="2" presStyleCnt="8">
        <dgm:presLayoutVars>
          <dgm:bulletEnabled val="1"/>
        </dgm:presLayoutVars>
      </dgm:prSet>
      <dgm:spPr/>
    </dgm:pt>
    <dgm:pt modelId="{BEB142C6-A06E-432E-898E-4E7FE3C38438}" type="pres">
      <dgm:prSet presAssocID="{F72D7624-0CAC-418C-9708-04EE3D15DE72}" presName="sibTrans" presStyleCnt="0"/>
      <dgm:spPr/>
    </dgm:pt>
    <dgm:pt modelId="{5FAF6824-29F7-4E16-8FCA-E4D44A89B13E}" type="pres">
      <dgm:prSet presAssocID="{3E2040C0-4C11-4B6A-8A3E-88683830FE08}" presName="node" presStyleLbl="node1" presStyleIdx="3" presStyleCnt="8">
        <dgm:presLayoutVars>
          <dgm:bulletEnabled val="1"/>
        </dgm:presLayoutVars>
      </dgm:prSet>
      <dgm:spPr/>
    </dgm:pt>
    <dgm:pt modelId="{04826094-B453-400A-A0D9-C636E135AB79}" type="pres">
      <dgm:prSet presAssocID="{013B0D15-439E-4CD8-ABE2-1A463302ECBD}" presName="sibTrans" presStyleCnt="0"/>
      <dgm:spPr/>
    </dgm:pt>
    <dgm:pt modelId="{A5380127-BBCC-43F7-A1BE-4B26B63D7A0F}" type="pres">
      <dgm:prSet presAssocID="{B7226CE1-86F5-40FE-8779-B87C1B73E7F0}" presName="node" presStyleLbl="node1" presStyleIdx="4" presStyleCnt="8">
        <dgm:presLayoutVars>
          <dgm:bulletEnabled val="1"/>
        </dgm:presLayoutVars>
      </dgm:prSet>
      <dgm:spPr/>
    </dgm:pt>
    <dgm:pt modelId="{DCE3418F-F35B-4F38-9B9E-3FFF021E7187}" type="pres">
      <dgm:prSet presAssocID="{5E3393C8-40AE-455E-AEBF-741908E5BC1E}" presName="sibTrans" presStyleCnt="0"/>
      <dgm:spPr/>
    </dgm:pt>
    <dgm:pt modelId="{57D05A40-5C64-4C4A-8004-63295DBF089B}" type="pres">
      <dgm:prSet presAssocID="{C6265A37-04D3-4A6B-ACD2-39336711CAF2}" presName="node" presStyleLbl="node1" presStyleIdx="5" presStyleCnt="8">
        <dgm:presLayoutVars>
          <dgm:bulletEnabled val="1"/>
        </dgm:presLayoutVars>
      </dgm:prSet>
      <dgm:spPr/>
    </dgm:pt>
    <dgm:pt modelId="{0763C868-A1DF-476B-9170-7AB83F598C67}" type="pres">
      <dgm:prSet presAssocID="{E8F479E8-15A7-4DBE-A1A6-8F8A8B21381E}" presName="sibTrans" presStyleCnt="0"/>
      <dgm:spPr/>
    </dgm:pt>
    <dgm:pt modelId="{5362D52D-3FF5-45AE-9B65-E0ADF8AC2444}" type="pres">
      <dgm:prSet presAssocID="{668C2029-DF58-4CDB-9AE3-EEEFCA15FD75}" presName="node" presStyleLbl="node1" presStyleIdx="6" presStyleCnt="8">
        <dgm:presLayoutVars>
          <dgm:bulletEnabled val="1"/>
        </dgm:presLayoutVars>
      </dgm:prSet>
      <dgm:spPr/>
    </dgm:pt>
    <dgm:pt modelId="{38430391-A2D6-4921-811A-F4E50A9E1FD5}" type="pres">
      <dgm:prSet presAssocID="{E790D0CC-D93B-4848-A0DF-CB3CB274D46B}" presName="sibTrans" presStyleCnt="0"/>
      <dgm:spPr/>
    </dgm:pt>
    <dgm:pt modelId="{2E92EC81-4D1C-4F7A-A262-1600D2104293}" type="pres">
      <dgm:prSet presAssocID="{EDE8D770-9117-4D83-971C-C60254C11CE5}" presName="node" presStyleLbl="node1" presStyleIdx="7" presStyleCnt="8">
        <dgm:presLayoutVars>
          <dgm:bulletEnabled val="1"/>
        </dgm:presLayoutVars>
      </dgm:prSet>
      <dgm:spPr/>
    </dgm:pt>
  </dgm:ptLst>
  <dgm:cxnLst>
    <dgm:cxn modelId="{2C79000D-038E-4E54-A0D7-6790AC0DB2BC}" type="presOf" srcId="{C6265A37-04D3-4A6B-ACD2-39336711CAF2}" destId="{57D05A40-5C64-4C4A-8004-63295DBF089B}" srcOrd="0" destOrd="0" presId="urn:microsoft.com/office/officeart/2005/8/layout/default"/>
    <dgm:cxn modelId="{9B2AF12F-F1A3-408F-904C-93D43615F899}" srcId="{A1736C39-159A-47E0-AE4B-ACC6E45905EA}" destId="{668C2029-DF58-4CDB-9AE3-EEEFCA15FD75}" srcOrd="6" destOrd="0" parTransId="{13561298-3B66-4BB8-93CB-3CAED3807BFE}" sibTransId="{E790D0CC-D93B-4848-A0DF-CB3CB274D46B}"/>
    <dgm:cxn modelId="{359DBA32-9E17-4934-84E8-E94C1DA00B4C}" srcId="{A1736C39-159A-47E0-AE4B-ACC6E45905EA}" destId="{FB9CF3C1-6BA2-4FB9-A65B-26C6EE894ADB}" srcOrd="0" destOrd="0" parTransId="{D6320DD3-201E-4519-B559-14064FBEB455}" sibTransId="{943477D3-30A9-4C35-8779-36921A7357A6}"/>
    <dgm:cxn modelId="{A6531F3A-386F-4F8A-8070-AF3E00437CED}" srcId="{A1736C39-159A-47E0-AE4B-ACC6E45905EA}" destId="{C6265A37-04D3-4A6B-ACD2-39336711CAF2}" srcOrd="5" destOrd="0" parTransId="{1822F190-B8E1-4EC7-8A59-10D7635C450F}" sibTransId="{E8F479E8-15A7-4DBE-A1A6-8F8A8B21381E}"/>
    <dgm:cxn modelId="{041AB54A-AABB-4D5A-884A-C8263BC4FA8B}" srcId="{A1736C39-159A-47E0-AE4B-ACC6E45905EA}" destId="{EDE8D770-9117-4D83-971C-C60254C11CE5}" srcOrd="7" destOrd="0" parTransId="{A0D94006-976E-4E95-81A0-3D72EBEB03C2}" sibTransId="{C7F07425-438D-4620-A4EF-770212D37FAD}"/>
    <dgm:cxn modelId="{737E476B-ABED-4A35-B0FF-F43C6155F5C3}" type="presOf" srcId="{0204DE74-3B74-4620-8DB5-27A22352421F}" destId="{490A84D4-8DFD-4E2D-BE64-E0A13512C529}" srcOrd="0" destOrd="0" presId="urn:microsoft.com/office/officeart/2005/8/layout/default"/>
    <dgm:cxn modelId="{45A58359-A260-4B11-9AB9-3BA633D3350E}" type="presOf" srcId="{CE33847F-39A6-4918-BE26-70A914082B2C}" destId="{88F076CA-AFB8-4919-8CE6-B214A5F9E45C}" srcOrd="0" destOrd="0" presId="urn:microsoft.com/office/officeart/2005/8/layout/default"/>
    <dgm:cxn modelId="{8114CA7C-4029-4A5E-A2F9-0EBCC76128D7}" type="presOf" srcId="{668C2029-DF58-4CDB-9AE3-EEEFCA15FD75}" destId="{5362D52D-3FF5-45AE-9B65-E0ADF8AC2444}" srcOrd="0" destOrd="0" presId="urn:microsoft.com/office/officeart/2005/8/layout/default"/>
    <dgm:cxn modelId="{17074BA1-EBCF-4CCC-91A5-B5518ECA0DB5}" srcId="{A1736C39-159A-47E0-AE4B-ACC6E45905EA}" destId="{B7226CE1-86F5-40FE-8779-B87C1B73E7F0}" srcOrd="4" destOrd="0" parTransId="{18D1813B-2C2C-46FA-A91D-33B130A41E2A}" sibTransId="{5E3393C8-40AE-455E-AEBF-741908E5BC1E}"/>
    <dgm:cxn modelId="{B391D5B0-2A0D-48BC-A4C3-99260D4D0BE8}" srcId="{A1736C39-159A-47E0-AE4B-ACC6E45905EA}" destId="{0204DE74-3B74-4620-8DB5-27A22352421F}" srcOrd="2" destOrd="0" parTransId="{B778B823-A8FF-4C5E-A9EC-B077E88922E9}" sibTransId="{F72D7624-0CAC-418C-9708-04EE3D15DE72}"/>
    <dgm:cxn modelId="{C0E0CEC5-D28C-4A2C-A887-F660871E40DE}" type="presOf" srcId="{3E2040C0-4C11-4B6A-8A3E-88683830FE08}" destId="{5FAF6824-29F7-4E16-8FCA-E4D44A89B13E}" srcOrd="0" destOrd="0" presId="urn:microsoft.com/office/officeart/2005/8/layout/default"/>
    <dgm:cxn modelId="{E93B10C9-FFB4-4473-8263-82B28AE6BB15}" type="presOf" srcId="{A1736C39-159A-47E0-AE4B-ACC6E45905EA}" destId="{CC080AF4-E35A-4FFF-946D-F6E9E4BC8724}" srcOrd="0" destOrd="0" presId="urn:microsoft.com/office/officeart/2005/8/layout/default"/>
    <dgm:cxn modelId="{E6F856CC-8EA7-48DE-9484-DF04416B1BFB}" type="presOf" srcId="{FB9CF3C1-6BA2-4FB9-A65B-26C6EE894ADB}" destId="{EAFAFB3E-6D4E-4D37-8738-D7814E9103A0}" srcOrd="0" destOrd="0" presId="urn:microsoft.com/office/officeart/2005/8/layout/default"/>
    <dgm:cxn modelId="{2AA894E3-4388-4F3E-A37E-7C733400F94D}" srcId="{A1736C39-159A-47E0-AE4B-ACC6E45905EA}" destId="{3E2040C0-4C11-4B6A-8A3E-88683830FE08}" srcOrd="3" destOrd="0" parTransId="{3B361E42-F484-43FD-88B3-33F2F0652E85}" sibTransId="{013B0D15-439E-4CD8-ABE2-1A463302ECBD}"/>
    <dgm:cxn modelId="{B85B9DF2-E661-4636-91CC-0B509B4D2274}" type="presOf" srcId="{B7226CE1-86F5-40FE-8779-B87C1B73E7F0}" destId="{A5380127-BBCC-43F7-A1BE-4B26B63D7A0F}" srcOrd="0" destOrd="0" presId="urn:microsoft.com/office/officeart/2005/8/layout/default"/>
    <dgm:cxn modelId="{00347AF3-8982-410A-BA63-C18BCABC22EF}" srcId="{A1736C39-159A-47E0-AE4B-ACC6E45905EA}" destId="{CE33847F-39A6-4918-BE26-70A914082B2C}" srcOrd="1" destOrd="0" parTransId="{8512D253-6CB8-40F0-ABD7-F5CC751A9AB2}" sibTransId="{3DF9AEA4-730E-432F-A62C-8FBEFC2FDAA4}"/>
    <dgm:cxn modelId="{CF40DEFF-0278-4610-B9BA-7297BDDAB89A}" type="presOf" srcId="{EDE8D770-9117-4D83-971C-C60254C11CE5}" destId="{2E92EC81-4D1C-4F7A-A262-1600D2104293}" srcOrd="0" destOrd="0" presId="urn:microsoft.com/office/officeart/2005/8/layout/default"/>
    <dgm:cxn modelId="{CE6DC7F3-42C4-42FE-87A4-708D8CBC4C54}" type="presParOf" srcId="{CC080AF4-E35A-4FFF-946D-F6E9E4BC8724}" destId="{EAFAFB3E-6D4E-4D37-8738-D7814E9103A0}" srcOrd="0" destOrd="0" presId="urn:microsoft.com/office/officeart/2005/8/layout/default"/>
    <dgm:cxn modelId="{B0C7FAEB-58B4-4EAB-8200-8CAE433061FE}" type="presParOf" srcId="{CC080AF4-E35A-4FFF-946D-F6E9E4BC8724}" destId="{894429A4-A76F-44B1-A7A1-A0FE20AED289}" srcOrd="1" destOrd="0" presId="urn:microsoft.com/office/officeart/2005/8/layout/default"/>
    <dgm:cxn modelId="{77659737-A3B8-44A7-8BC1-055B50F9D37B}" type="presParOf" srcId="{CC080AF4-E35A-4FFF-946D-F6E9E4BC8724}" destId="{88F076CA-AFB8-4919-8CE6-B214A5F9E45C}" srcOrd="2" destOrd="0" presId="urn:microsoft.com/office/officeart/2005/8/layout/default"/>
    <dgm:cxn modelId="{2B30873F-5B1D-4701-AC21-925F921DE9A8}" type="presParOf" srcId="{CC080AF4-E35A-4FFF-946D-F6E9E4BC8724}" destId="{A39BEB37-9301-418B-A796-49884A7D5382}" srcOrd="3" destOrd="0" presId="urn:microsoft.com/office/officeart/2005/8/layout/default"/>
    <dgm:cxn modelId="{DE4A2DD9-ACA7-404E-9F93-F93422D7A114}" type="presParOf" srcId="{CC080AF4-E35A-4FFF-946D-F6E9E4BC8724}" destId="{490A84D4-8DFD-4E2D-BE64-E0A13512C529}" srcOrd="4" destOrd="0" presId="urn:microsoft.com/office/officeart/2005/8/layout/default"/>
    <dgm:cxn modelId="{26457A9B-261E-4AD5-A379-D8D4BB5D1A92}" type="presParOf" srcId="{CC080AF4-E35A-4FFF-946D-F6E9E4BC8724}" destId="{BEB142C6-A06E-432E-898E-4E7FE3C38438}" srcOrd="5" destOrd="0" presId="urn:microsoft.com/office/officeart/2005/8/layout/default"/>
    <dgm:cxn modelId="{74357680-9B68-4A4E-A884-E87926C08167}" type="presParOf" srcId="{CC080AF4-E35A-4FFF-946D-F6E9E4BC8724}" destId="{5FAF6824-29F7-4E16-8FCA-E4D44A89B13E}" srcOrd="6" destOrd="0" presId="urn:microsoft.com/office/officeart/2005/8/layout/default"/>
    <dgm:cxn modelId="{01D99D14-DE0A-4ECB-87CA-59A35BEEA724}" type="presParOf" srcId="{CC080AF4-E35A-4FFF-946D-F6E9E4BC8724}" destId="{04826094-B453-400A-A0D9-C636E135AB79}" srcOrd="7" destOrd="0" presId="urn:microsoft.com/office/officeart/2005/8/layout/default"/>
    <dgm:cxn modelId="{4E930758-6593-4C65-AE67-2A5C3ED81F65}" type="presParOf" srcId="{CC080AF4-E35A-4FFF-946D-F6E9E4BC8724}" destId="{A5380127-BBCC-43F7-A1BE-4B26B63D7A0F}" srcOrd="8" destOrd="0" presId="urn:microsoft.com/office/officeart/2005/8/layout/default"/>
    <dgm:cxn modelId="{FE8460AE-E90B-436C-A1A7-022A55FA4FC4}" type="presParOf" srcId="{CC080AF4-E35A-4FFF-946D-F6E9E4BC8724}" destId="{DCE3418F-F35B-4F38-9B9E-3FFF021E7187}" srcOrd="9" destOrd="0" presId="urn:microsoft.com/office/officeart/2005/8/layout/default"/>
    <dgm:cxn modelId="{9DBA7A03-EA3C-42DE-88E8-6306BAEFCCAC}" type="presParOf" srcId="{CC080AF4-E35A-4FFF-946D-F6E9E4BC8724}" destId="{57D05A40-5C64-4C4A-8004-63295DBF089B}" srcOrd="10" destOrd="0" presId="urn:microsoft.com/office/officeart/2005/8/layout/default"/>
    <dgm:cxn modelId="{5C5BA33D-5298-4ED8-B557-552EBBF13943}" type="presParOf" srcId="{CC080AF4-E35A-4FFF-946D-F6E9E4BC8724}" destId="{0763C868-A1DF-476B-9170-7AB83F598C67}" srcOrd="11" destOrd="0" presId="urn:microsoft.com/office/officeart/2005/8/layout/default"/>
    <dgm:cxn modelId="{A5B24713-0901-4C7A-AE65-8F42CE38F888}" type="presParOf" srcId="{CC080AF4-E35A-4FFF-946D-F6E9E4BC8724}" destId="{5362D52D-3FF5-45AE-9B65-E0ADF8AC2444}" srcOrd="12" destOrd="0" presId="urn:microsoft.com/office/officeart/2005/8/layout/default"/>
    <dgm:cxn modelId="{F85139BB-BE6B-4C20-8C56-0494C7F1D4BF}" type="presParOf" srcId="{CC080AF4-E35A-4FFF-946D-F6E9E4BC8724}" destId="{38430391-A2D6-4921-811A-F4E50A9E1FD5}" srcOrd="13" destOrd="0" presId="urn:microsoft.com/office/officeart/2005/8/layout/default"/>
    <dgm:cxn modelId="{AF71FC64-4E2F-4ED0-AF58-D756D7F6C67E}" type="presParOf" srcId="{CC080AF4-E35A-4FFF-946D-F6E9E4BC8724}" destId="{2E92EC81-4D1C-4F7A-A262-1600D2104293}"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A195A-DA46-48C6-BB97-EDB02383245E}">
      <dsp:nvSpPr>
        <dsp:cNvPr id="0" name=""/>
        <dsp:cNvSpPr/>
      </dsp:nvSpPr>
      <dsp:spPr>
        <a:xfrm>
          <a:off x="0" y="7173"/>
          <a:ext cx="10457084" cy="926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Server Core &amp; </a:t>
          </a:r>
          <a:r>
            <a:rPr lang="en-US" sz="3600" kern="1200" dirty="0" err="1"/>
            <a:t>Nanoserver</a:t>
          </a:r>
          <a:r>
            <a:rPr lang="en-US" sz="3600" kern="1200" dirty="0"/>
            <a:t> only (for now…)</a:t>
          </a:r>
        </a:p>
      </dsp:txBody>
      <dsp:txXfrm>
        <a:off x="45235" y="52408"/>
        <a:ext cx="10366614" cy="836170"/>
      </dsp:txXfrm>
    </dsp:sp>
    <dsp:sp modelId="{54972534-37AA-48F7-8DF4-53E380469FBB}">
      <dsp:nvSpPr>
        <dsp:cNvPr id="0" name=""/>
        <dsp:cNvSpPr/>
      </dsp:nvSpPr>
      <dsp:spPr>
        <a:xfrm>
          <a:off x="0" y="1037493"/>
          <a:ext cx="10457084" cy="92664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Windows 10 for DEV/Test</a:t>
          </a:r>
        </a:p>
      </dsp:txBody>
      <dsp:txXfrm>
        <a:off x="45235" y="1082728"/>
        <a:ext cx="10366614" cy="836170"/>
      </dsp:txXfrm>
    </dsp:sp>
    <dsp:sp modelId="{265EFE55-4824-4366-ACA0-31CB2E2556EE}">
      <dsp:nvSpPr>
        <dsp:cNvPr id="0" name=""/>
        <dsp:cNvSpPr/>
      </dsp:nvSpPr>
      <dsp:spPr>
        <a:xfrm>
          <a:off x="0" y="2067813"/>
          <a:ext cx="10457084" cy="9266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Management</a:t>
          </a:r>
        </a:p>
      </dsp:txBody>
      <dsp:txXfrm>
        <a:off x="45235" y="2113048"/>
        <a:ext cx="10366614" cy="836170"/>
      </dsp:txXfrm>
    </dsp:sp>
    <dsp:sp modelId="{4E05A014-F711-44D1-B248-C28E3C84244E}">
      <dsp:nvSpPr>
        <dsp:cNvPr id="0" name=""/>
        <dsp:cNvSpPr/>
      </dsp:nvSpPr>
      <dsp:spPr>
        <a:xfrm>
          <a:off x="0" y="2994453"/>
          <a:ext cx="10457084" cy="14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2012"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Built-In Docker CLI &amp; PowerShell</a:t>
          </a:r>
        </a:p>
        <a:p>
          <a:pPr marL="285750" lvl="1" indent="-285750" algn="l" defTabSz="1244600">
            <a:lnSpc>
              <a:spcPct val="90000"/>
            </a:lnSpc>
            <a:spcBef>
              <a:spcPct val="0"/>
            </a:spcBef>
            <a:spcAft>
              <a:spcPct val="20000"/>
            </a:spcAft>
            <a:buChar char="•"/>
          </a:pPr>
          <a:r>
            <a:rPr lang="en-US" sz="2800" kern="1200" dirty="0" err="1"/>
            <a:t>Kitematic</a:t>
          </a:r>
          <a:r>
            <a:rPr lang="en-US" sz="2800" kern="1200" dirty="0"/>
            <a:t>, </a:t>
          </a:r>
          <a:r>
            <a:rPr lang="en-US" sz="2800" kern="1200" dirty="0" err="1"/>
            <a:t>Portainer</a:t>
          </a:r>
          <a:r>
            <a:rPr lang="en-US" sz="2800" kern="1200" dirty="0"/>
            <a:t>, Panamax, Simple Docker UI, Shipyard (Linux)</a:t>
          </a:r>
        </a:p>
      </dsp:txBody>
      <dsp:txXfrm>
        <a:off x="0" y="2994453"/>
        <a:ext cx="10457084" cy="1490400"/>
      </dsp:txXfrm>
    </dsp:sp>
    <dsp:sp modelId="{1A77022A-3ABD-48D7-80D3-65B69794393C}">
      <dsp:nvSpPr>
        <dsp:cNvPr id="0" name=""/>
        <dsp:cNvSpPr/>
      </dsp:nvSpPr>
      <dsp:spPr>
        <a:xfrm>
          <a:off x="0" y="4484853"/>
          <a:ext cx="10457084" cy="92664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Public or Private Hubs &amp; Registries</a:t>
          </a:r>
        </a:p>
      </dsp:txBody>
      <dsp:txXfrm>
        <a:off x="45235" y="4530088"/>
        <a:ext cx="10366614" cy="8361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AFB3E-6D4E-4D37-8738-D7814E9103A0}">
      <dsp:nvSpPr>
        <dsp:cNvPr id="0" name=""/>
        <dsp:cNvSpPr/>
      </dsp:nvSpPr>
      <dsp:spPr>
        <a:xfrm>
          <a:off x="3208" y="395627"/>
          <a:ext cx="2545595" cy="15273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Containers are not VM’s (and never will be)</a:t>
          </a:r>
        </a:p>
      </dsp:txBody>
      <dsp:txXfrm>
        <a:off x="3208" y="395627"/>
        <a:ext cx="2545595" cy="1527357"/>
      </dsp:txXfrm>
    </dsp:sp>
    <dsp:sp modelId="{88F076CA-AFB8-4919-8CE6-B214A5F9E45C}">
      <dsp:nvSpPr>
        <dsp:cNvPr id="0" name=""/>
        <dsp:cNvSpPr/>
      </dsp:nvSpPr>
      <dsp:spPr>
        <a:xfrm>
          <a:off x="2803364" y="395627"/>
          <a:ext cx="2545595" cy="152735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Containers are about User Mode</a:t>
          </a:r>
        </a:p>
      </dsp:txBody>
      <dsp:txXfrm>
        <a:off x="2803364" y="395627"/>
        <a:ext cx="2545595" cy="1527357"/>
      </dsp:txXfrm>
    </dsp:sp>
    <dsp:sp modelId="{490A84D4-8DFD-4E2D-BE64-E0A13512C529}">
      <dsp:nvSpPr>
        <dsp:cNvPr id="0" name=""/>
        <dsp:cNvSpPr/>
      </dsp:nvSpPr>
      <dsp:spPr>
        <a:xfrm>
          <a:off x="5603519" y="395627"/>
          <a:ext cx="2545595" cy="152735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Windows + </a:t>
          </a:r>
          <a:r>
            <a:rPr lang="en-US" sz="2500" kern="1200" dirty="0" err="1">
              <a:solidFill>
                <a:schemeClr val="tx1"/>
              </a:solidFill>
            </a:rPr>
            <a:t>LinuxKit</a:t>
          </a:r>
          <a:r>
            <a:rPr lang="en-US" sz="2500" kern="1200" dirty="0">
              <a:solidFill>
                <a:schemeClr val="tx1"/>
              </a:solidFill>
            </a:rPr>
            <a:t> = Multi-Platform</a:t>
          </a:r>
        </a:p>
      </dsp:txBody>
      <dsp:txXfrm>
        <a:off x="5603519" y="395627"/>
        <a:ext cx="2545595" cy="1527357"/>
      </dsp:txXfrm>
    </dsp:sp>
    <dsp:sp modelId="{5FAF6824-29F7-4E16-8FCA-E4D44A89B13E}">
      <dsp:nvSpPr>
        <dsp:cNvPr id="0" name=""/>
        <dsp:cNvSpPr/>
      </dsp:nvSpPr>
      <dsp:spPr>
        <a:xfrm>
          <a:off x="8403675" y="395627"/>
          <a:ext cx="2545595" cy="152735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OS &amp; GUI Limitations</a:t>
          </a:r>
        </a:p>
      </dsp:txBody>
      <dsp:txXfrm>
        <a:off x="8403675" y="395627"/>
        <a:ext cx="2545595" cy="1527357"/>
      </dsp:txXfrm>
    </dsp:sp>
    <dsp:sp modelId="{A5380127-BBCC-43F7-A1BE-4B26B63D7A0F}">
      <dsp:nvSpPr>
        <dsp:cNvPr id="0" name=""/>
        <dsp:cNvSpPr/>
      </dsp:nvSpPr>
      <dsp:spPr>
        <a:xfrm>
          <a:off x="3208" y="2177544"/>
          <a:ext cx="2545595" cy="1527357"/>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Hyper-V for secure container isolation</a:t>
          </a:r>
        </a:p>
      </dsp:txBody>
      <dsp:txXfrm>
        <a:off x="3208" y="2177544"/>
        <a:ext cx="2545595" cy="1527357"/>
      </dsp:txXfrm>
    </dsp:sp>
    <dsp:sp modelId="{57D05A40-5C64-4C4A-8004-63295DBF089B}">
      <dsp:nvSpPr>
        <dsp:cNvPr id="0" name=""/>
        <dsp:cNvSpPr/>
      </dsp:nvSpPr>
      <dsp:spPr>
        <a:xfrm>
          <a:off x="2803364" y="2177544"/>
          <a:ext cx="2545595" cy="1527357"/>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Use Win 10 Docker for Dev/Test</a:t>
          </a:r>
        </a:p>
      </dsp:txBody>
      <dsp:txXfrm>
        <a:off x="2803364" y="2177544"/>
        <a:ext cx="2545595" cy="1527357"/>
      </dsp:txXfrm>
    </dsp:sp>
    <dsp:sp modelId="{5362D52D-3FF5-45AE-9B65-E0ADF8AC2444}">
      <dsp:nvSpPr>
        <dsp:cNvPr id="0" name=""/>
        <dsp:cNvSpPr/>
      </dsp:nvSpPr>
      <dsp:spPr>
        <a:xfrm>
          <a:off x="5603519" y="2177544"/>
          <a:ext cx="2545595" cy="152735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There are alternatives for delivering apps</a:t>
          </a:r>
        </a:p>
      </dsp:txBody>
      <dsp:txXfrm>
        <a:off x="5603519" y="2177544"/>
        <a:ext cx="2545595" cy="1527357"/>
      </dsp:txXfrm>
    </dsp:sp>
    <dsp:sp modelId="{2E92EC81-4D1C-4F7A-A262-1600D2104293}">
      <dsp:nvSpPr>
        <dsp:cNvPr id="0" name=""/>
        <dsp:cNvSpPr/>
      </dsp:nvSpPr>
      <dsp:spPr>
        <a:xfrm>
          <a:off x="8403675" y="2177544"/>
          <a:ext cx="2545595" cy="1527357"/>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Citrix needs to support Core</a:t>
          </a:r>
        </a:p>
      </dsp:txBody>
      <dsp:txXfrm>
        <a:off x="8403675" y="2177544"/>
        <a:ext cx="2545595" cy="152735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8/1/2017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1</a:t>
            </a:fld>
            <a:endParaRPr lang="en-US"/>
          </a:p>
        </p:txBody>
      </p:sp>
    </p:spTree>
    <p:extLst>
      <p:ext uri="{BB962C8B-B14F-4D97-AF65-F5344CB8AC3E}">
        <p14:creationId xmlns:p14="http://schemas.microsoft.com/office/powerpoint/2010/main" val="2390745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55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669288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err="1"/>
              <a:t>LinuxKit</a:t>
            </a:r>
            <a:r>
              <a:rPr lang="en-US" sz="1600" dirty="0"/>
              <a:t> </a:t>
            </a:r>
          </a:p>
          <a:p>
            <a:pPr marL="285750" indent="-285750">
              <a:buFont typeface="Arial" panose="020B0604020202020204" pitchFamily="34" charset="0"/>
              <a:buChar char="•"/>
            </a:pPr>
            <a:r>
              <a:rPr lang="en-US" sz="1200" dirty="0"/>
              <a:t>Secure, Lean, &amp; Portable Linux subsystem</a:t>
            </a:r>
          </a:p>
          <a:p>
            <a:pPr marL="285750" indent="-285750">
              <a:buFont typeface="Arial" panose="020B0604020202020204" pitchFamily="34" charset="0"/>
              <a:buChar char="•"/>
            </a:pPr>
            <a:r>
              <a:rPr lang="en-US" sz="1200" dirty="0"/>
              <a:t>Tooling to build custom Linux subsystems that only includes exactly the components the runtime platform requires</a:t>
            </a:r>
          </a:p>
          <a:p>
            <a:pPr marL="285750" indent="-285750">
              <a:buFont typeface="Arial" panose="020B0604020202020204" pitchFamily="34" charset="0"/>
              <a:buChar char="•"/>
            </a:pPr>
            <a:r>
              <a:rPr lang="en-US" sz="1200" dirty="0"/>
              <a:t>~35MB in size, very quick start</a:t>
            </a:r>
          </a:p>
          <a:p>
            <a:pPr marL="285750" indent="-285750">
              <a:buFont typeface="Arial" panose="020B0604020202020204" pitchFamily="34" charset="0"/>
              <a:buChar char="•"/>
            </a:pPr>
            <a:r>
              <a:rPr lang="en-US" sz="1200" dirty="0"/>
              <a:t>All system services are containers and can be removed or replaced</a:t>
            </a:r>
          </a:p>
          <a:p>
            <a:pPr marL="285750" indent="-285750">
              <a:buFont typeface="Arial" panose="020B0604020202020204" pitchFamily="34" charset="0"/>
              <a:buChar char="•"/>
            </a:pPr>
            <a:r>
              <a:rPr lang="en-US" sz="1200" dirty="0"/>
              <a:t>Will most likely start as a feature element of Windows Server and grow into a native service.</a:t>
            </a:r>
          </a:p>
          <a:p>
            <a:pPr marL="285750" indent="-285750">
              <a:buFont typeface="Arial" panose="020B0604020202020204" pitchFamily="34" charset="0"/>
              <a:buChar char="•"/>
            </a:pPr>
            <a:r>
              <a:rPr lang="en-US" sz="1200" dirty="0"/>
              <a:t>Follows NIST draft of </a:t>
            </a:r>
            <a:r>
              <a:rPr lang="en-US" sz="1200" i="1" dirty="0"/>
              <a:t>Application Security Guide</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3498197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377642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664906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329753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3257581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27493516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093992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15151"/>
                </a:solidFill>
                <a:effectLst/>
                <a:latin typeface="PT Sans"/>
              </a:rPr>
              <a:t>Windows Containers rely on user space isolation implemented in the kernel (beginning with Windows Server 2016). While this allows for a more effective isolation, this only addresses server applications and does not allow for the graphical user interface of an end user applications to be presented.</a:t>
            </a:r>
          </a:p>
          <a:p>
            <a:endParaRPr lang="en-US" b="0" i="0" dirty="0">
              <a:solidFill>
                <a:srgbClr val="515151"/>
              </a:solidFill>
              <a:effectLst/>
              <a:latin typeface="PT Sans"/>
            </a:endParaRPr>
          </a:p>
          <a:p>
            <a:r>
              <a:rPr lang="en-US" b="0" i="0" dirty="0">
                <a:solidFill>
                  <a:srgbClr val="515151"/>
                </a:solidFill>
                <a:effectLst/>
                <a:latin typeface="PT Sans"/>
              </a:rPr>
              <a:t>Obviously not so much for mac/</a:t>
            </a:r>
            <a:r>
              <a:rPr lang="en-US" b="0" i="0" dirty="0" err="1">
                <a:solidFill>
                  <a:srgbClr val="515151"/>
                </a:solidFill>
                <a:effectLst/>
                <a:latin typeface="PT Sans"/>
              </a:rPr>
              <a:t>linux</a:t>
            </a:r>
            <a:r>
              <a:rPr lang="en-US" b="0" i="0" dirty="0">
                <a:solidFill>
                  <a:srgbClr val="515151"/>
                </a:solidFill>
                <a:effectLst/>
                <a:latin typeface="PT Sans"/>
              </a:rPr>
              <a:t> - </a:t>
            </a:r>
            <a:r>
              <a:rPr lang="en-GB" b="0" i="0" dirty="0">
                <a:solidFill>
                  <a:srgbClr val="515151"/>
                </a:solidFill>
                <a:effectLst/>
                <a:latin typeface="PT Sans"/>
              </a:rPr>
              <a:t>https://blog.jessfraz.com/post/docker-containers-on-the-desktop/</a:t>
            </a:r>
          </a:p>
          <a:p>
            <a:endParaRPr lang="en-GB" b="0" i="0" dirty="0">
              <a:solidFill>
                <a:srgbClr val="515151"/>
              </a:solidFill>
              <a:effectLst/>
              <a:latin typeface="PT Sans"/>
            </a:endParaRPr>
          </a:p>
          <a:p>
            <a:r>
              <a:rPr lang="en-GB" b="0" i="0" dirty="0">
                <a:solidFill>
                  <a:srgbClr val="515151"/>
                </a:solidFill>
                <a:effectLst/>
                <a:latin typeface="PT Sans"/>
              </a:rPr>
              <a:t> .. I am using the Apple App Sandbox as an example so people can grasp the concept easily. I am not saying this is exactly like that and has all the features. This is not a sandbox. It is more like a cool hack.</a:t>
            </a:r>
          </a:p>
          <a:p>
            <a:endParaRPr lang="en-GB" b="0" i="0" dirty="0">
              <a:solidFill>
                <a:srgbClr val="515151"/>
              </a:solidFill>
              <a:effectLst/>
              <a:latin typeface="PT Sans"/>
            </a:endParaRPr>
          </a:p>
          <a:p>
            <a:r>
              <a:rPr lang="en-GB" b="0" i="0" dirty="0">
                <a:solidFill>
                  <a:srgbClr val="515151"/>
                </a:solidFill>
                <a:effectLst/>
                <a:latin typeface="PT Sans"/>
              </a:rPr>
              <a:t>I hate installing things on my host and the files getting everywhere. I wanted the ability to delete an app and know it is gone fully without some random file hanging around. This gave me that. Not only that, I can control how much CPU and Memory the app uses. Yes, the </a:t>
            </a:r>
            <a:r>
              <a:rPr lang="en-GB" b="0" i="0" dirty="0" err="1">
                <a:solidFill>
                  <a:srgbClr val="515151"/>
                </a:solidFill>
                <a:effectLst/>
                <a:latin typeface="PT Sans"/>
              </a:rPr>
              <a:t>cpu</a:t>
            </a:r>
            <a:r>
              <a:rPr lang="en-GB" b="0" i="0" dirty="0">
                <a:solidFill>
                  <a:srgbClr val="515151"/>
                </a:solidFill>
                <a:effectLst/>
                <a:latin typeface="PT Sans"/>
              </a:rPr>
              <a:t>/memory hungry chrome is now perfectly contained!</a:t>
            </a:r>
          </a:p>
          <a:p>
            <a:endParaRPr lang="en-GB" b="0" i="0" dirty="0">
              <a:solidFill>
                <a:srgbClr val="515151"/>
              </a:solidFill>
              <a:effectLst/>
              <a:latin typeface="PT Sans"/>
            </a:endParaRPr>
          </a:p>
          <a:p>
            <a:r>
              <a:rPr lang="en-GB" b="0" i="0" dirty="0">
                <a:solidFill>
                  <a:srgbClr val="515151"/>
                </a:solidFill>
                <a:effectLst/>
                <a:latin typeface="PT Sans"/>
              </a:rPr>
              <a:t>“What?!?!”, you say. Let me show you</a:t>
            </a:r>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1994911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a:p>
        </p:txBody>
      </p:sp>
    </p:spTree>
    <p:extLst>
      <p:ext uri="{BB962C8B-B14F-4D97-AF65-F5344CB8AC3E}">
        <p14:creationId xmlns:p14="http://schemas.microsoft.com/office/powerpoint/2010/main" val="3826064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4292978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https://msandbu.wordpress.com/2016/02/05/application-virtualization-vs-application-layering/</a:t>
            </a:r>
          </a:p>
          <a:p>
            <a:endParaRPr lang="en-GB" dirty="0"/>
          </a:p>
          <a:p>
            <a:r>
              <a:rPr lang="en-GB" dirty="0"/>
              <a:t>Important to remember that </a:t>
            </a:r>
            <a:r>
              <a:rPr lang="en-GB" dirty="0" err="1"/>
              <a:t>AppVirt</a:t>
            </a:r>
            <a:r>
              <a:rPr lang="en-GB" dirty="0"/>
              <a:t> runs in user-space, and therefore there are some restrictions to what it can run (Antivirus, VPN, Boot stuff, Kernel Stuff, Drivers and so on). Application </a:t>
            </a:r>
            <a:r>
              <a:rPr lang="en-GB" dirty="0" err="1"/>
              <a:t>virtulization</a:t>
            </a:r>
            <a:r>
              <a:rPr lang="en-GB" dirty="0"/>
              <a:t> should be used for the following:</a:t>
            </a:r>
          </a:p>
          <a:p>
            <a:r>
              <a:rPr lang="en-GB" dirty="0"/>
              <a:t>	Application Isolation</a:t>
            </a:r>
          </a:p>
          <a:p>
            <a:r>
              <a:rPr lang="en-GB" dirty="0"/>
              <a:t>	</a:t>
            </a:r>
            <a:r>
              <a:rPr lang="en-GB" dirty="0" err="1"/>
              <a:t>Mutliple</a:t>
            </a:r>
            <a:r>
              <a:rPr lang="en-GB" dirty="0"/>
              <a:t> runtime versions</a:t>
            </a:r>
          </a:p>
          <a:p>
            <a:r>
              <a:rPr lang="en-GB" dirty="0"/>
              <a:t>	Streaming to non-persistent</a:t>
            </a:r>
          </a:p>
          <a:p>
            <a:r>
              <a:rPr lang="en-GB" dirty="0"/>
              <a:t>	Application </a:t>
            </a:r>
            <a:r>
              <a:rPr lang="en-GB" dirty="0" err="1"/>
              <a:t>compability</a:t>
            </a:r>
            <a:endParaRPr lang="en-GB" dirty="0"/>
          </a:p>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22011670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https://msandbu.wordpress.com/2016/02/05/application-virtualization-vs-application-layering/</a:t>
            </a:r>
          </a:p>
          <a:p>
            <a:endParaRPr lang="en-GB" dirty="0"/>
          </a:p>
          <a:p>
            <a:r>
              <a:rPr lang="en-GB" dirty="0"/>
              <a:t>Application layering is a bit different, it basically uses a filter driver to merge different virtual disks which will then make up a virtual machine. Application layering should be used for the following:</a:t>
            </a:r>
          </a:p>
          <a:p>
            <a:r>
              <a:rPr lang="en-GB" dirty="0"/>
              <a:t>	Application lifecycle management</a:t>
            </a:r>
          </a:p>
          <a:p>
            <a:r>
              <a:rPr lang="en-GB" dirty="0"/>
              <a:t>	Image management</a:t>
            </a:r>
          </a:p>
          <a:p>
            <a:r>
              <a:rPr lang="en-GB" dirty="0"/>
              <a:t>	Profile management (if supported by vendors)</a:t>
            </a:r>
          </a:p>
          <a:p>
            <a:r>
              <a:rPr lang="en-GB" dirty="0"/>
              <a:t>	Applications which require drivers / boot stuff</a:t>
            </a:r>
          </a:p>
          <a:p>
            <a:endParaRPr lang="en-GB" dirty="0"/>
          </a:p>
          <a:p>
            <a:endParaRPr lang="en-GB" dirty="0"/>
          </a:p>
          <a:p>
            <a:r>
              <a:rPr lang="en-GB" dirty="0"/>
              <a:t>And lastly, what is coming in the future? Most likely this will be container based applications, which have their own networking stack, more security requirements and contained within their own kernel space. Here we have providers such as Turbo.net which have been delivering container based applications before Windows Announced container support for their operating system</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9025255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http://rorymon.com/blog/?p=3768</a:t>
            </a:r>
          </a:p>
          <a:p>
            <a:endParaRPr lang="en-GB" dirty="0"/>
          </a:p>
          <a:p>
            <a:r>
              <a:rPr lang="en-GB" dirty="0"/>
              <a:t>Introduction</a:t>
            </a:r>
          </a:p>
          <a:p>
            <a:endParaRPr lang="en-GB" dirty="0"/>
          </a:p>
          <a:p>
            <a:r>
              <a:rPr lang="en-GB" dirty="0"/>
              <a:t>For anybody who is not familiar with Turbo.net and their Turbo Containers let me explain. Turbo.net is the quickest way to get the applications you need and want on your Windows system. Turbo.net has over 1k applications created and maintained by their team.</a:t>
            </a:r>
          </a:p>
          <a:p>
            <a:endParaRPr lang="en-GB" dirty="0"/>
          </a:p>
          <a:p>
            <a:r>
              <a:rPr lang="en-GB" dirty="0"/>
              <a:t>The applications are containerized, meaning though they run and work just like any application on your system, they actually run isolated within their own secure environment. This is awesome because it prevents these applications from conflicting with other applications on your system. You can also run multiple versions of the same application side by side on your system without issue e.g. you can run Internet Explorer 8 and Internet Explorer 11 on the same Windows 10 system.</a:t>
            </a:r>
          </a:p>
          <a:p>
            <a:r>
              <a:rPr lang="en-GB" dirty="0"/>
              <a:t> </a:t>
            </a:r>
          </a:p>
          <a:p>
            <a:endParaRPr lang="en-GB" dirty="0"/>
          </a:p>
          <a:p>
            <a:r>
              <a:rPr lang="en-GB" dirty="0"/>
              <a:t>http://ohmag.net/?p=1800</a:t>
            </a:r>
          </a:p>
          <a:p>
            <a:endParaRPr lang="en-GB" dirty="0"/>
          </a:p>
          <a:p>
            <a:r>
              <a:rPr lang="en-GB" dirty="0"/>
              <a:t>Turbo containers are based on the Spoon VM which can trace it’s origin back to 2006 when Kenji Obata founded the Code Systems Corporation, which is still the company behind Turbo today.</a:t>
            </a:r>
          </a:p>
          <a:p>
            <a:endParaRPr lang="en-GB" dirty="0"/>
          </a:p>
          <a:p>
            <a:r>
              <a:rPr lang="en-GB" dirty="0"/>
              <a:t>Turbo.net let’s you run Windows applications on all your PCs or remotely in the cloud.   From the desktop point of view Turbo comprises an installable client which runs on all desktop versions of Windows since XP as well as Windows Server 2008 R2 onwards.  So Turbo is an Apple and Linux free zone!</a:t>
            </a:r>
          </a:p>
          <a:p>
            <a:endParaRPr lang="en-GB" dirty="0"/>
          </a:p>
          <a:p>
            <a:r>
              <a:rPr lang="en-GB" dirty="0"/>
              <a:t>Turbo is a completely user mode system in that it does not run in the kernel using device drivers nor requires administrative privileges to use Turbo.net or run Turbo applications,  even if the containerised application requires privileges.   A container is a lightweight implementation of core operating system APIs, including the filesystem, registry, process, and threading subsystems.</a:t>
            </a:r>
          </a:p>
          <a:p>
            <a:endParaRPr lang="en-GB" dirty="0"/>
          </a:p>
          <a:p>
            <a:r>
              <a:rPr lang="en-GB" dirty="0"/>
              <a:t>Applications executing within this virtual environment interact with a virtualised filesystem, registry, and process environment, rather than directly with the host device operating system. The virtualisation engine handles requests within the virtualised environment internally or, when appropriate, routes requests to the host device filesystem and registry,  redirecting or overriding requests as determined by the virtual application configuration. [please read  Spoon Virtualisation for further information].  Containers can also contain standalone .NET and Java runtimes.  Turbo has no dependence on any other virtualisation technologies for Windows, not even Hyper-V.</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27321732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4202496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34327132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3101758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3</a:t>
            </a:fld>
            <a:endParaRPr lang="en-US"/>
          </a:p>
        </p:txBody>
      </p:sp>
    </p:spTree>
    <p:extLst>
      <p:ext uri="{BB962C8B-B14F-4D97-AF65-F5344CB8AC3E}">
        <p14:creationId xmlns:p14="http://schemas.microsoft.com/office/powerpoint/2010/main" val="99006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4</a:t>
            </a:fld>
            <a:endParaRPr lang="en-US"/>
          </a:p>
        </p:txBody>
      </p:sp>
    </p:spTree>
    <p:extLst>
      <p:ext uri="{BB962C8B-B14F-4D97-AF65-F5344CB8AC3E}">
        <p14:creationId xmlns:p14="http://schemas.microsoft.com/office/powerpoint/2010/main" val="393004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Windows Containers logo</a:t>
            </a:r>
          </a:p>
        </p:txBody>
      </p:sp>
      <p:sp>
        <p:nvSpPr>
          <p:cNvPr id="4" name="Slide Number Placeholder 3"/>
          <p:cNvSpPr>
            <a:spLocks noGrp="1"/>
          </p:cNvSpPr>
          <p:nvPr>
            <p:ph type="sldNum" sz="quarter" idx="10"/>
          </p:nvPr>
        </p:nvSpPr>
        <p:spPr/>
        <p:txBody>
          <a:bodyPr/>
          <a:lstStyle/>
          <a:p>
            <a:fld id="{01283FAC-A721-45A3-BBDE-EAF2B09B7CD9}" type="slidenum">
              <a:rPr lang="en-US" smtClean="0"/>
              <a:t>5</a:t>
            </a:fld>
            <a:endParaRPr lang="en-US"/>
          </a:p>
        </p:txBody>
      </p:sp>
    </p:spTree>
    <p:extLst>
      <p:ext uri="{BB962C8B-B14F-4D97-AF65-F5344CB8AC3E}">
        <p14:creationId xmlns:p14="http://schemas.microsoft.com/office/powerpoint/2010/main" val="1655086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283FAC-A721-45A3-BBDE-EAF2B09B7CD9}" type="slidenum">
              <a:rPr lang="en-US" smtClean="0"/>
              <a:t>6</a:t>
            </a:fld>
            <a:endParaRPr lang="en-US"/>
          </a:p>
        </p:txBody>
      </p:sp>
    </p:spTree>
    <p:extLst>
      <p:ext uri="{BB962C8B-B14F-4D97-AF65-F5344CB8AC3E}">
        <p14:creationId xmlns:p14="http://schemas.microsoft.com/office/powerpoint/2010/main" val="3158878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8/1/2017 2:52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30440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 versions limitations</a:t>
            </a:r>
          </a:p>
        </p:txBody>
      </p:sp>
      <p:sp>
        <p:nvSpPr>
          <p:cNvPr id="4" name="Slide Number Placeholder 3"/>
          <p:cNvSpPr>
            <a:spLocks noGrp="1"/>
          </p:cNvSpPr>
          <p:nvPr>
            <p:ph type="sldNum" sz="quarter" idx="10"/>
          </p:nvPr>
        </p:nvSpPr>
        <p:spPr/>
        <p:txBody>
          <a:bodyPr/>
          <a:lstStyle/>
          <a:p>
            <a:fld id="{01283FAC-A721-45A3-BBDE-EAF2B09B7CD9}" type="slidenum">
              <a:rPr lang="en-US" smtClean="0"/>
              <a:t>8</a:t>
            </a:fld>
            <a:endParaRPr lang="en-US"/>
          </a:p>
        </p:txBody>
      </p:sp>
    </p:spTree>
    <p:extLst>
      <p:ext uri="{BB962C8B-B14F-4D97-AF65-F5344CB8AC3E}">
        <p14:creationId xmlns:p14="http://schemas.microsoft.com/office/powerpoint/2010/main" val="581964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8/1/2017 2:52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808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normAutofit/>
          </a:bodyPr>
          <a:lstStyle>
            <a:lvl1pPr marL="0" indent="0" algn="l">
              <a:buNone/>
              <a:defRPr sz="4000">
                <a:solidFill>
                  <a:srgbClr val="FFFF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BA691B06-89F0-40C9-91E4-9A5572CB63A9}" type="datetime1">
              <a:rPr lang="en-US" smtClean="0"/>
              <a:t>8/1/2017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Citrix Synergy 2017</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38B7F93-1F9E-478D-92B2-978602C5723E}" type="datetime1">
              <a:rPr lang="en-US" smtClean="0"/>
              <a:t>8/1/2017</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r>
              <a:rPr lang="en-US"/>
              <a:t>Citrix Synergy 2017</a:t>
            </a: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D57771A-B2D3-4A88-B129-3B9F20CD1D51}" type="datetime1">
              <a:rPr lang="en-US" smtClean="0"/>
              <a:t>8/1/2017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a:t>Citrix Synergy 2017</a:t>
            </a: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393CCA-BB56-4574-B7CA-CB2D87BB1AA1}" type="datetime1">
              <a:rPr lang="en-US" smtClean="0"/>
              <a:t>8/1/2017</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r>
              <a:rPr lang="en-US"/>
              <a:t>Citrix Synergy 2017</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95A973-5900-45BA-B8A7-00EDB60B4A66}" type="datetime1">
              <a:rPr lang="en-US" smtClean="0"/>
              <a:t>8/1/2017</a:t>
            </a:fld>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8FAC964-2255-40AE-A028-FCB73EB401AC}" type="datetime1">
              <a:rPr lang="en-US" smtClean="0"/>
              <a:t>8/1/2017</a:t>
            </a:fld>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EA4943-2443-430A-A8FD-4C1D856BCA06}" type="datetime1">
              <a:rPr lang="en-US" smtClean="0"/>
              <a:t>8/1/2017</a:t>
            </a:fld>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BA7AD45-0FE1-4A9B-B646-09D9C4B694FB}" type="datetime1">
              <a:rPr lang="en-US" smtClean="0"/>
              <a:t>8/1/2017</a:t>
            </a:fld>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9947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9472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77821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7DBBDE-1FC8-4ADF-8940-08CD9C8A3B3B}" type="datetime1">
              <a:rPr lang="en-US" smtClean="0"/>
              <a:t>8/1/2017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r>
              <a:rPr lang="en-US"/>
              <a:t>Citrix Synergy 2017</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63061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00417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733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3446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7876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9777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9543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33126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64387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6548" cy="1158793"/>
          </a:xfrm>
          <a:noFill/>
        </p:spPr>
        <p:txBody>
          <a:bodyPr wrap="square" tIns="91440" bIns="91440" anchor="t" anchorCtr="0">
            <a:spAutoFit/>
          </a:bodyPr>
          <a:lstStyle>
            <a:lvl1pPr>
              <a:defRPr sz="7058" spc="-98"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067822" cy="724246"/>
          </a:xfrm>
          <a:noFill/>
        </p:spPr>
        <p:txBody>
          <a:bodyPr wrap="square" lIns="182880" tIns="146304" rIns="182880" bIns="146304">
            <a:spAutoFit/>
          </a:bodyPr>
          <a:lstStyle>
            <a:lvl1pPr marL="0" indent="0">
              <a:spcBef>
                <a:spcPts val="0"/>
              </a:spcBef>
              <a:buNone/>
              <a:defRPr sz="3137"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60713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F210866D-5AB8-4697-8D8D-448AD3E202D0}" type="datetime1">
              <a:rPr lang="en-US" smtClean="0"/>
              <a:t>8/1/2017</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defRPr>
                <a:solidFill>
                  <a:schemeClr val="bg1"/>
                </a:solidFill>
              </a:defRPr>
            </a:lvl1pPr>
          </a:lstStyle>
          <a:p>
            <a:r>
              <a:rPr lang="en-US"/>
              <a:t>Citrix Synergy 2017</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067822" cy="1158793"/>
          </a:xfrm>
          <a:noFill/>
        </p:spPr>
        <p:txBody>
          <a:bodyPr wrap="square" tIns="91440" bIns="91440" anchor="t" anchorCtr="0">
            <a:spAutoFit/>
          </a:bodyPr>
          <a:lstStyle>
            <a:lvl1pPr>
              <a:defRPr sz="7058" spc="-98"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52246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0080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43052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847563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95011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2783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9295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2441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3622511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92159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813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2_Title &amp; Non-bulleted tex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10246" y="1479133"/>
            <a:ext cx="4481754" cy="5378867"/>
          </a:xfrm>
          <a:prstGeom prst="rect">
            <a:avLst/>
          </a:prstGeom>
        </p:spPr>
      </p:pic>
      <p:sp>
        <p:nvSpPr>
          <p:cNvPr id="2" name="Title 1"/>
          <p:cNvSpPr>
            <a:spLocks noGrp="1"/>
          </p:cNvSpPr>
          <p:nvPr>
            <p:ph type="title"/>
          </p:nvPr>
        </p:nvSpPr>
        <p:spPr>
          <a:xfrm>
            <a:off x="269240" y="289511"/>
            <a:ext cx="10991329" cy="89966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6"/>
            <a:ext cx="10365061" cy="198894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75799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02"/>
            <a:ext cx="12191997" cy="6850192"/>
          </a:xfrm>
          <a:prstGeom prst="rect">
            <a:avLst/>
          </a:prstGeom>
        </p:spPr>
      </p:pic>
      <p:sp>
        <p:nvSpPr>
          <p:cNvPr id="5" name="Text Placeholder 4"/>
          <p:cNvSpPr>
            <a:spLocks noGrp="1"/>
          </p:cNvSpPr>
          <p:nvPr>
            <p:ph type="body" sz="quarter" idx="12" hasCustomPrompt="1"/>
          </p:nvPr>
        </p:nvSpPr>
        <p:spPr>
          <a:xfrm>
            <a:off x="271104" y="2981244"/>
            <a:ext cx="6273418" cy="1793104"/>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1104" y="1187621"/>
            <a:ext cx="7171335" cy="1793104"/>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470068"/>
            <a:ext cx="1970710" cy="422214"/>
          </a:xfrm>
          <a:prstGeom prst="rect">
            <a:avLst/>
          </a:prstGeom>
        </p:spPr>
      </p:pic>
    </p:spTree>
    <p:extLst>
      <p:ext uri="{BB962C8B-B14F-4D97-AF65-F5344CB8AC3E}">
        <p14:creationId xmlns:p14="http://schemas.microsoft.com/office/powerpoint/2010/main" val="533563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932995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ockquot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E1B5D39-64CA-4015-BF41-AF3AEBD04B97}" type="datetime1">
              <a:rPr lang="en-US" smtClean="0"/>
              <a:t>8/1/2017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a:t>Citrix Synergy 2017</a:t>
            </a: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
        <p:nvSpPr>
          <p:cNvPr id="6" name="Rectangle 5"/>
          <p:cNvSpPr/>
          <p:nvPr userDrawn="1"/>
        </p:nvSpPr>
        <p:spPr>
          <a:xfrm>
            <a:off x="0" y="2159060"/>
            <a:ext cx="1384300" cy="2451040"/>
          </a:xfrm>
          <a:prstGeom prst="rect">
            <a:avLst/>
          </a:prstGeom>
          <a:solidFill>
            <a:srgbClr val="0070C0"/>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i="0" u="none" strike="noStrike" kern="0" cap="none" spc="0" normalizeH="0" baseline="0" noProof="0" dirty="0">
              <a:ln>
                <a:noFill/>
              </a:ln>
              <a:solidFill>
                <a:prstClr val="white"/>
              </a:solidFill>
              <a:effectLst/>
              <a:uLnTx/>
              <a:uFillTx/>
              <a:latin typeface="+mj-lt"/>
            </a:endParaRPr>
          </a:p>
        </p:txBody>
      </p:sp>
      <p:sp>
        <p:nvSpPr>
          <p:cNvPr id="7" name="Rectangle 6"/>
          <p:cNvSpPr/>
          <p:nvPr userDrawn="1"/>
        </p:nvSpPr>
        <p:spPr>
          <a:xfrm>
            <a:off x="1384300" y="2159060"/>
            <a:ext cx="9423400" cy="2451040"/>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00" i="1" u="none" strike="noStrike" kern="0" cap="none" spc="0" normalizeH="0" baseline="0" noProof="0" dirty="0">
              <a:ln>
                <a:noFill/>
              </a:ln>
              <a:solidFill>
                <a:prstClr val="white"/>
              </a:solidFill>
              <a:effectLst/>
              <a:uLnTx/>
              <a:uFillTx/>
              <a:latin typeface="+mj-lt"/>
            </a:endParaRPr>
          </a:p>
        </p:txBody>
      </p:sp>
      <p:sp>
        <p:nvSpPr>
          <p:cNvPr id="8" name="Rectangle 7"/>
          <p:cNvSpPr/>
          <p:nvPr userDrawn="1"/>
        </p:nvSpPr>
        <p:spPr>
          <a:xfrm>
            <a:off x="10807700" y="2159059"/>
            <a:ext cx="1384300" cy="2451041"/>
          </a:xfrm>
          <a:prstGeom prst="rect">
            <a:avLst/>
          </a:prstGeom>
          <a:solidFill>
            <a:srgbClr val="0070C0"/>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i="0" u="none" strike="noStrike" kern="0" cap="none" spc="0" normalizeH="0" baseline="0" noProof="0" dirty="0">
              <a:ln>
                <a:noFill/>
              </a:ln>
              <a:solidFill>
                <a:prstClr val="white"/>
              </a:solidFill>
              <a:effectLst/>
              <a:uLnTx/>
              <a:uFillTx/>
              <a:latin typeface="+mj-lt"/>
            </a:endParaRPr>
          </a:p>
        </p:txBody>
      </p:sp>
      <p:sp>
        <p:nvSpPr>
          <p:cNvPr id="9" name="Content Placeholder 2"/>
          <p:cNvSpPr>
            <a:spLocks noGrp="1"/>
          </p:cNvSpPr>
          <p:nvPr>
            <p:ph sz="half" idx="1"/>
          </p:nvPr>
        </p:nvSpPr>
        <p:spPr>
          <a:xfrm>
            <a:off x="1384300" y="2159059"/>
            <a:ext cx="9423400" cy="2451041"/>
          </a:xfrm>
        </p:spPr>
        <p:txBody>
          <a:bodyPr anchor="ctr"/>
          <a:lstStyle>
            <a:lvl1pPr marL="0" indent="0" algn="ctr">
              <a:buNone/>
              <a:defRPr i="1">
                <a:solidFill>
                  <a:schemeClr val="bg1"/>
                </a:solidFill>
              </a:defRPr>
            </a:lvl1pPr>
            <a:lvl2pPr marL="457200" indent="0" algn="ctr">
              <a:buNone/>
              <a:defRPr i="1">
                <a:solidFill>
                  <a:schemeClr val="bg1"/>
                </a:solidFill>
              </a:defRPr>
            </a:lvl2pPr>
            <a:lvl3pPr marL="914400" indent="0" algn="ctr">
              <a:buNone/>
              <a:defRPr i="1">
                <a:solidFill>
                  <a:schemeClr val="bg1"/>
                </a:solidFill>
              </a:defRPr>
            </a:lvl3pPr>
            <a:lvl4pPr marL="1371600" indent="0" algn="ctr">
              <a:buNone/>
              <a:defRPr i="1">
                <a:solidFill>
                  <a:schemeClr val="bg1"/>
                </a:solidFill>
              </a:defRPr>
            </a:lvl4pPr>
            <a:lvl5pPr marL="1828800" indent="0" algn="ctr">
              <a:buNone/>
              <a:defRPr i="1">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236130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ics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3" name="Date Placeholder 2"/>
          <p:cNvSpPr>
            <a:spLocks noGrp="1"/>
          </p:cNvSpPr>
          <p:nvPr>
            <p:ph type="dt" sz="half" idx="10"/>
          </p:nvPr>
        </p:nvSpPr>
        <p:spPr/>
        <p:txBody>
          <a:bodyPr/>
          <a:lstStyle/>
          <a:p>
            <a:fld id="{4C88AC9E-441C-4852-8052-251F53DFBE4C}" type="datetime1">
              <a:rPr lang="en-US" smtClean="0"/>
              <a:t>8/1/2017</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r>
              <a:rPr lang="en-US"/>
              <a:t>Citrix Synergy 2017</a:t>
            </a: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
        <p:nvSpPr>
          <p:cNvPr id="6" name="Rectangle 5"/>
          <p:cNvSpPr/>
          <p:nvPr userDrawn="1"/>
        </p:nvSpPr>
        <p:spPr>
          <a:xfrm>
            <a:off x="0" y="2159060"/>
            <a:ext cx="1384300" cy="3060640"/>
          </a:xfrm>
          <a:prstGeom prst="rect">
            <a:avLst/>
          </a:prstGeom>
          <a:solidFill>
            <a:srgbClr val="0070C0"/>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i="0" u="none" strike="noStrike" kern="0" cap="none" spc="0" normalizeH="0" baseline="0" noProof="0" dirty="0">
              <a:ln>
                <a:noFill/>
              </a:ln>
              <a:solidFill>
                <a:prstClr val="white"/>
              </a:solidFill>
              <a:effectLst/>
              <a:uLnTx/>
              <a:uFillTx/>
              <a:latin typeface="+mj-lt"/>
            </a:endParaRPr>
          </a:p>
        </p:txBody>
      </p:sp>
      <p:sp>
        <p:nvSpPr>
          <p:cNvPr id="7" name="Rectangle 6"/>
          <p:cNvSpPr/>
          <p:nvPr userDrawn="1"/>
        </p:nvSpPr>
        <p:spPr>
          <a:xfrm>
            <a:off x="1384300" y="2159060"/>
            <a:ext cx="9423400" cy="3060640"/>
          </a:xfrm>
          <a:prstGeom prst="rect">
            <a:avLst/>
          </a:prstGeom>
          <a:solidFill>
            <a:srgbClr val="0070C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3600" i="1" u="none" strike="noStrike" kern="0" cap="none" spc="0" normalizeH="0" baseline="0" noProof="0" dirty="0">
              <a:ln>
                <a:noFill/>
              </a:ln>
              <a:solidFill>
                <a:prstClr val="white"/>
              </a:solidFill>
              <a:effectLst/>
              <a:uLnTx/>
              <a:uFillTx/>
              <a:latin typeface="+mj-lt"/>
            </a:endParaRPr>
          </a:p>
        </p:txBody>
      </p:sp>
      <p:sp>
        <p:nvSpPr>
          <p:cNvPr id="8" name="Rectangle 7"/>
          <p:cNvSpPr/>
          <p:nvPr userDrawn="1"/>
        </p:nvSpPr>
        <p:spPr>
          <a:xfrm>
            <a:off x="10807700" y="2159059"/>
            <a:ext cx="1384300" cy="3060641"/>
          </a:xfrm>
          <a:prstGeom prst="rect">
            <a:avLst/>
          </a:prstGeom>
          <a:solidFill>
            <a:srgbClr val="0070C0"/>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200" i="0" u="none" strike="noStrike" kern="0" cap="none" spc="0" normalizeH="0" baseline="0" noProof="0" dirty="0">
              <a:ln>
                <a:noFill/>
              </a:ln>
              <a:solidFill>
                <a:prstClr val="white"/>
              </a:solidFill>
              <a:effectLst/>
              <a:uLnTx/>
              <a:uFillTx/>
              <a:latin typeface="+mj-lt"/>
            </a:endParaRPr>
          </a:p>
        </p:txBody>
      </p:sp>
      <p:sp>
        <p:nvSpPr>
          <p:cNvPr id="9" name="Content Placeholder 2"/>
          <p:cNvSpPr>
            <a:spLocks noGrp="1"/>
          </p:cNvSpPr>
          <p:nvPr>
            <p:ph sz="half" idx="1"/>
          </p:nvPr>
        </p:nvSpPr>
        <p:spPr>
          <a:xfrm>
            <a:off x="1384300" y="2159059"/>
            <a:ext cx="9423400" cy="3060641"/>
          </a:xfrm>
        </p:spPr>
        <p:txBody>
          <a:bodyPr anchor="ctr"/>
          <a:lstStyle>
            <a:lvl1pPr marL="0" indent="0" algn="l">
              <a:buNone/>
              <a:defRPr i="0">
                <a:solidFill>
                  <a:schemeClr val="bg1"/>
                </a:solidFill>
              </a:defRPr>
            </a:lvl1pPr>
            <a:lvl2pPr marL="457200" indent="0" algn="l">
              <a:buNone/>
              <a:defRPr i="0">
                <a:solidFill>
                  <a:schemeClr val="bg1"/>
                </a:solidFill>
              </a:defRPr>
            </a:lvl2pPr>
            <a:lvl3pPr marL="914400" indent="0" algn="l">
              <a:buNone/>
              <a:defRPr i="0">
                <a:solidFill>
                  <a:schemeClr val="bg1"/>
                </a:solidFill>
              </a:defRPr>
            </a:lvl3pPr>
            <a:lvl4pPr marL="1371600" indent="0" algn="l">
              <a:buNone/>
              <a:defRPr i="0">
                <a:solidFill>
                  <a:schemeClr val="bg1"/>
                </a:solidFill>
              </a:defRPr>
            </a:lvl4pPr>
            <a:lvl5pPr marL="1828800" indent="0" algn="l">
              <a:buNone/>
              <a:defRPr i="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0519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rgbClr val="002060"/>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96ACD67-9E27-401D-A11C-2E96B9421477}" type="datetime1">
              <a:rPr lang="en-US" smtClean="0"/>
              <a:t>8/1/2017</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r>
              <a:rPr lang="en-US"/>
              <a:t>Citrix Synergy 2017</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F4916D-FF6A-4745-8D61-3E99C7FA3F87}" type="datetime1">
              <a:rPr lang="en-US" smtClean="0"/>
              <a:t>8/1/2017</a:t>
            </a:fld>
            <a:endParaRPr lang="en-US"/>
          </a:p>
        </p:txBody>
      </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3" r:id="rId5"/>
    <p:sldLayoutId id="2147483664" r:id="rId6"/>
    <p:sldLayoutId id="2147483662" r:id="rId7"/>
    <p:sldLayoutId id="214748366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6"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370906" y="-217"/>
            <a:ext cx="935477" cy="5654620"/>
            <a:chOff x="12618967" y="-221"/>
            <a:chExt cx="954235" cy="5767188"/>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14102" rtl="0" eaLnBrk="1" fontAlgn="base" latinLnBrk="0" hangingPunct="1">
                  <a:lnSpc>
                    <a:spcPct val="100000"/>
                  </a:lnSpc>
                  <a:spcBef>
                    <a:spcPct val="0"/>
                  </a:spcBef>
                  <a:spcAft>
                    <a:spcPct val="0"/>
                  </a:spcAft>
                </a:pPr>
                <a:r>
                  <a:rPr lang="en-US" sz="49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37168">
                          <a:srgbClr val="292929"/>
                        </a:gs>
                        <a:gs pos="72000">
                          <a:srgbClr val="292929"/>
                        </a:gs>
                      </a:gsLst>
                      <a:lin ang="5400000" scaled="0"/>
                    </a:gradFill>
                    <a:ea typeface="Segoe UI" pitchFamily="34" charset="0"/>
                    <a:cs typeface="Segoe UI" pitchFamily="34" charset="0"/>
                  </a:rPr>
                  <a:t>R:</a:t>
                </a:r>
                <a:r>
                  <a:rPr lang="en-US" sz="49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49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marL="0" algn="l" defTabSz="914367" rtl="0" eaLnBrk="1" latinLnBrk="0" hangingPunct="1">
                <a:lnSpc>
                  <a:spcPct val="90000"/>
                </a:lnSpc>
                <a:spcAft>
                  <a:spcPts val="588"/>
                </a:spcAft>
              </a:pPr>
              <a:r>
                <a:rPr lang="en-US" sz="98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R:16</a:t>
              </a:r>
              <a:r>
                <a:rPr lang="en-US" sz="49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507921428"/>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 id="2147483723" r:id="rId20"/>
    <p:sldLayoutId id="2147483724" r:id="rId21"/>
    <p:sldLayoutId id="2147483725" r:id="rId22"/>
    <p:sldLayoutId id="2147483726" r:id="rId23"/>
    <p:sldLayoutId id="2147483727" r:id="rId24"/>
    <p:sldLayoutId id="2147483728" r:id="rId25"/>
    <p:sldLayoutId id="2147483729" r:id="rId26"/>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dt="0"/>
  <p:txStyles>
    <p:titleStyle>
      <a:lvl1pPr algn="l" defTabSz="914367" rtl="0" eaLnBrk="1" latinLnBrk="0" hangingPunct="1">
        <a:lnSpc>
          <a:spcPct val="90000"/>
        </a:lnSpc>
        <a:spcBef>
          <a:spcPct val="0"/>
        </a:spcBef>
        <a:buNone/>
        <a:defRPr lang="en-US" sz="274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12.xml"/><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jpg"/><Relationship Id="rId5" Type="http://schemas.openxmlformats.org/officeDocument/2006/relationships/image" Target="../media/image17.png"/><Relationship Id="rId4" Type="http://schemas.openxmlformats.org/officeDocument/2006/relationships/notesSlide" Target="../notesSlides/notesSlide12.xml"/><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19.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11.jp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9.png&amp;ehk="/><Relationship Id="rId4" Type="http://schemas.openxmlformats.org/officeDocument/2006/relationships/image" Target="../media/image28.png&amp;ehk=WyN1ImduUs7Em529ARcXmQ&amp;r=0&amp;pid=OfficeInsert"/></Relationships>
</file>

<file path=ppt/slides/_rels/slide2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1.jp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Microsoft Containers in a Citrix World</a:t>
            </a:r>
          </a:p>
        </p:txBody>
      </p:sp>
      <p:pic>
        <p:nvPicPr>
          <p:cNvPr id="4" name="Picture 3">
            <a:extLst>
              <a:ext uri="{FF2B5EF4-FFF2-40B4-BE49-F238E27FC236}">
                <a16:creationId xmlns:a16="http://schemas.microsoft.com/office/drawing/2014/main" id="{7270DDC9-0FD7-4547-B51F-66F80E1FBF3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4384" y="4721590"/>
            <a:ext cx="2392094" cy="8965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rgbClr val="000000"/>
                </a:solidFill>
                <a:miter lim="800000"/>
                <a:headEnd/>
                <a:tailEnd/>
              </a14:hiddenLine>
            </a:ext>
          </a:extLst>
        </p:spPr>
      </p:pic>
      <p:sp>
        <p:nvSpPr>
          <p:cNvPr id="5" name="Text Placeholder 2">
            <a:extLst>
              <a:ext uri="{FF2B5EF4-FFF2-40B4-BE49-F238E27FC236}">
                <a16:creationId xmlns:a16="http://schemas.microsoft.com/office/drawing/2014/main" id="{8DA16CDD-F786-4E91-83A8-00D69F0B0BE4}"/>
              </a:ext>
            </a:extLst>
          </p:cNvPr>
          <p:cNvSpPr>
            <a:spLocks noGrp="1"/>
          </p:cNvSpPr>
          <p:nvPr/>
        </p:nvSpPr>
        <p:spPr>
          <a:xfrm>
            <a:off x="4256393" y="4748088"/>
            <a:ext cx="5824538" cy="300037"/>
          </a:xfrm>
          <a:prstGeom prst="rect">
            <a:avLst/>
          </a:prstGeom>
        </p:spPr>
        <p:txBody>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800" dirty="0">
                <a:solidFill>
                  <a:schemeClr val="bg1"/>
                </a:solidFill>
              </a:rPr>
              <a:t>Mike Nelson, Andrew Wood</a:t>
            </a:r>
          </a:p>
          <a:p>
            <a:pPr marL="0" indent="0">
              <a:buNone/>
            </a:pPr>
            <a:r>
              <a:rPr lang="en-US" sz="1800" dirty="0">
                <a:solidFill>
                  <a:schemeClr val="bg1"/>
                </a:solidFill>
              </a:rPr>
              <a:t>August 2017</a:t>
            </a:r>
            <a:endParaRPr lang="en-US" sz="1050" dirty="0">
              <a:solidFill>
                <a:schemeClr val="bg1"/>
              </a:solidFill>
            </a:endParaRPr>
          </a:p>
          <a:p>
            <a:pPr marL="0" indent="0">
              <a:buNone/>
            </a:pPr>
            <a:endParaRPr lang="en-US" sz="1800" i="1" dirty="0"/>
          </a:p>
        </p:txBody>
      </p:sp>
    </p:spTree>
    <p:extLst>
      <p:ext uri="{BB962C8B-B14F-4D97-AF65-F5344CB8AC3E}">
        <p14:creationId xmlns:p14="http://schemas.microsoft.com/office/powerpoint/2010/main" val="4227015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7921844" y="1737215"/>
            <a:ext cx="2993641" cy="4355793"/>
          </a:xfrm>
          <a:prstGeom prst="roundRect">
            <a:avLst>
              <a:gd name="adj" fmla="val 2213"/>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kern="0" dirty="0">
                <a:solidFill>
                  <a:schemeClr val="bg1"/>
                </a:solidFill>
                <a:ea typeface="Segoe UI" pitchFamily="34" charset="0"/>
                <a:cs typeface="Segoe UI" pitchFamily="34" charset="0"/>
              </a:rPr>
              <a:t>Virtual Machine</a:t>
            </a:r>
            <a:br>
              <a:rPr lang="en-US" sz="2353" kern="0" dirty="0">
                <a:solidFill>
                  <a:schemeClr val="bg1"/>
                </a:solidFill>
                <a:ea typeface="Segoe UI" pitchFamily="34" charset="0"/>
                <a:cs typeface="Segoe UI" pitchFamily="34" charset="0"/>
              </a:rPr>
            </a:br>
            <a:r>
              <a:rPr lang="en-US" sz="1568" i="1" kern="0" dirty="0">
                <a:solidFill>
                  <a:schemeClr val="bg1"/>
                </a:solidFill>
                <a:ea typeface="Segoe UI" pitchFamily="34" charset="0"/>
                <a:cs typeface="Segoe UI" pitchFamily="34" charset="0"/>
              </a:rPr>
              <a:t>Specifically Optimized To Run a Container</a:t>
            </a:r>
            <a:endParaRPr lang="en-US" sz="2353" i="1" kern="0" dirty="0">
              <a:solidFill>
                <a:schemeClr val="bg1"/>
              </a:solidFill>
              <a:ea typeface="Segoe UI" pitchFamily="34" charset="0"/>
              <a:cs typeface="Segoe UI" pitchFamily="34" charset="0"/>
            </a:endParaRPr>
          </a:p>
        </p:txBody>
      </p:sp>
      <p:sp>
        <p:nvSpPr>
          <p:cNvPr id="2" name="Title 1"/>
          <p:cNvSpPr>
            <a:spLocks noGrp="1"/>
          </p:cNvSpPr>
          <p:nvPr>
            <p:ph type="title"/>
          </p:nvPr>
        </p:nvSpPr>
        <p:spPr>
          <a:xfrm>
            <a:off x="132649" y="241925"/>
            <a:ext cx="11655840" cy="899537"/>
          </a:xfrm>
        </p:spPr>
        <p:txBody>
          <a:bodyPr/>
          <a:lstStyle/>
          <a:p>
            <a:r>
              <a:rPr lang="en-US" sz="3200" dirty="0"/>
              <a:t>Windows Containers – It’s All About User Mode</a:t>
            </a:r>
          </a:p>
        </p:txBody>
      </p:sp>
      <p:sp>
        <p:nvSpPr>
          <p:cNvPr id="36" name="Rectangle 35"/>
          <p:cNvSpPr/>
          <p:nvPr/>
        </p:nvSpPr>
        <p:spPr>
          <a:xfrm>
            <a:off x="1280677" y="1663487"/>
            <a:ext cx="3999168" cy="3606190"/>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896386">
              <a:defRPr/>
            </a:pPr>
            <a:r>
              <a:rPr lang="en-US" sz="1765" kern="0" dirty="0">
                <a:solidFill>
                  <a:schemeClr val="bg1"/>
                </a:solidFill>
              </a:rPr>
              <a:t>Host User Mode</a:t>
            </a:r>
          </a:p>
        </p:txBody>
      </p:sp>
      <p:sp>
        <p:nvSpPr>
          <p:cNvPr id="4" name="Rectangle 3"/>
          <p:cNvSpPr/>
          <p:nvPr/>
        </p:nvSpPr>
        <p:spPr bwMode="auto">
          <a:xfrm>
            <a:off x="3349754" y="2483338"/>
            <a:ext cx="1788997" cy="265550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kern="0" dirty="0">
                <a:solidFill>
                  <a:schemeClr val="tx2"/>
                </a:solidFill>
                <a:ea typeface="Segoe UI" pitchFamily="34" charset="0"/>
                <a:cs typeface="Segoe UI" pitchFamily="34" charset="0"/>
              </a:rPr>
              <a:t>Container Management</a:t>
            </a:r>
          </a:p>
        </p:txBody>
      </p:sp>
      <p:sp>
        <p:nvSpPr>
          <p:cNvPr id="3" name="Rectangle 2"/>
          <p:cNvSpPr/>
          <p:nvPr/>
        </p:nvSpPr>
        <p:spPr bwMode="auto">
          <a:xfrm>
            <a:off x="1278921" y="5322914"/>
            <a:ext cx="6570235" cy="7700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 name="Rectangle 4"/>
          <p:cNvSpPr/>
          <p:nvPr/>
        </p:nvSpPr>
        <p:spPr bwMode="auto">
          <a:xfrm>
            <a:off x="3499157" y="4205515"/>
            <a:ext cx="1495204" cy="821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ea typeface="Segoe UI" pitchFamily="34" charset="0"/>
                <a:cs typeface="Segoe UI" pitchFamily="34" charset="0"/>
              </a:rPr>
              <a:t>Compute Services</a:t>
            </a:r>
          </a:p>
        </p:txBody>
      </p:sp>
      <p:sp>
        <p:nvSpPr>
          <p:cNvPr id="6" name="Rectangle 5"/>
          <p:cNvSpPr/>
          <p:nvPr/>
        </p:nvSpPr>
        <p:spPr bwMode="auto">
          <a:xfrm>
            <a:off x="3499159" y="3272184"/>
            <a:ext cx="1495203" cy="82172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kern="0" dirty="0">
                <a:gradFill>
                  <a:gsLst>
                    <a:gs pos="0">
                      <a:srgbClr val="FFFFFF"/>
                    </a:gs>
                    <a:gs pos="100000">
                      <a:srgbClr val="FFFFFF"/>
                    </a:gs>
                  </a:gsLst>
                  <a:lin ang="5400000" scaled="0"/>
                </a:gradFill>
                <a:ea typeface="Segoe UI" pitchFamily="34" charset="0"/>
                <a:cs typeface="Segoe UI" pitchFamily="34" charset="0"/>
              </a:rPr>
              <a:t>Docker Engine</a:t>
            </a:r>
          </a:p>
        </p:txBody>
      </p:sp>
      <p:sp>
        <p:nvSpPr>
          <p:cNvPr id="7" name="Rectangle 6"/>
          <p:cNvSpPr/>
          <p:nvPr/>
        </p:nvSpPr>
        <p:spPr bwMode="auto">
          <a:xfrm>
            <a:off x="5312830" y="3560977"/>
            <a:ext cx="2536325" cy="17055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10" name="Rectangle 9"/>
          <p:cNvSpPr/>
          <p:nvPr/>
        </p:nvSpPr>
        <p:spPr bwMode="auto">
          <a:xfrm>
            <a:off x="5385519" y="4372181"/>
            <a:ext cx="1150101" cy="821723"/>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solidFill>
                  <a:schemeClr val="tx2"/>
                </a:solidFill>
              </a:rPr>
              <a:t>System Processes</a:t>
            </a:r>
          </a:p>
        </p:txBody>
      </p:sp>
      <p:sp>
        <p:nvSpPr>
          <p:cNvPr id="11" name="Rectangle 10"/>
          <p:cNvSpPr/>
          <p:nvPr/>
        </p:nvSpPr>
        <p:spPr bwMode="auto">
          <a:xfrm>
            <a:off x="6629490" y="4372181"/>
            <a:ext cx="1144963" cy="821723"/>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solidFill>
                  <a:schemeClr val="tx2"/>
                </a:solidFill>
              </a:rPr>
              <a:t>Application Process(es)</a:t>
            </a:r>
          </a:p>
        </p:txBody>
      </p:sp>
      <p:sp>
        <p:nvSpPr>
          <p:cNvPr id="23" name="Rectangle 22"/>
          <p:cNvSpPr/>
          <p:nvPr/>
        </p:nvSpPr>
        <p:spPr bwMode="auto">
          <a:xfrm>
            <a:off x="1401946" y="2186401"/>
            <a:ext cx="1788997" cy="295244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kern="0" dirty="0">
                <a:solidFill>
                  <a:schemeClr val="tx2"/>
                </a:solidFill>
                <a:ea typeface="Segoe UI" pitchFamily="34" charset="0"/>
                <a:cs typeface="Segoe UI" pitchFamily="34" charset="0"/>
              </a:rPr>
              <a:t>System Processes</a:t>
            </a:r>
          </a:p>
        </p:txBody>
      </p:sp>
      <p:sp>
        <p:nvSpPr>
          <p:cNvPr id="24" name="Rectangle 23"/>
          <p:cNvSpPr/>
          <p:nvPr/>
        </p:nvSpPr>
        <p:spPr bwMode="auto">
          <a:xfrm>
            <a:off x="1536756" y="2894015"/>
            <a:ext cx="1495203" cy="5976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ea typeface="Segoe UI" pitchFamily="34" charset="0"/>
                <a:cs typeface="Segoe UI" pitchFamily="34" charset="0"/>
              </a:rPr>
              <a:t>Session Manager</a:t>
            </a:r>
          </a:p>
        </p:txBody>
      </p:sp>
      <p:sp>
        <p:nvSpPr>
          <p:cNvPr id="25" name="Rectangle 24"/>
          <p:cNvSpPr/>
          <p:nvPr/>
        </p:nvSpPr>
        <p:spPr bwMode="auto">
          <a:xfrm>
            <a:off x="1536755" y="3653951"/>
            <a:ext cx="1495203" cy="5643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ea typeface="Segoe UI" pitchFamily="34" charset="0"/>
                <a:cs typeface="Segoe UI" pitchFamily="34" charset="0"/>
              </a:rPr>
              <a:t>Local Security Authority</a:t>
            </a:r>
          </a:p>
        </p:txBody>
      </p:sp>
      <p:sp>
        <p:nvSpPr>
          <p:cNvPr id="27" name="Rectangle 26"/>
          <p:cNvSpPr/>
          <p:nvPr/>
        </p:nvSpPr>
        <p:spPr bwMode="auto">
          <a:xfrm>
            <a:off x="1547067" y="4375669"/>
            <a:ext cx="1495203" cy="577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372" kern="0" dirty="0">
                <a:gradFill>
                  <a:gsLst>
                    <a:gs pos="0">
                      <a:srgbClr val="FFFFFF"/>
                    </a:gs>
                    <a:gs pos="100000">
                      <a:srgbClr val="FFFFFF"/>
                    </a:gs>
                  </a:gsLst>
                  <a:lin ang="5400000" scaled="0"/>
                </a:gradFill>
                <a:ea typeface="Segoe UI" pitchFamily="34" charset="0"/>
                <a:cs typeface="Segoe UI" pitchFamily="34" charset="0"/>
              </a:rPr>
              <a:t>Etc…</a:t>
            </a:r>
          </a:p>
        </p:txBody>
      </p:sp>
      <p:sp>
        <p:nvSpPr>
          <p:cNvPr id="40" name="Rectangle 39"/>
          <p:cNvSpPr/>
          <p:nvPr/>
        </p:nvSpPr>
        <p:spPr bwMode="auto">
          <a:xfrm>
            <a:off x="8049469" y="3007150"/>
            <a:ext cx="2716612" cy="30302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kern="0" dirty="0">
                <a:solidFill>
                  <a:schemeClr val="tx2"/>
                </a:solidFill>
                <a:ea typeface="Segoe UI" pitchFamily="34" charset="0"/>
                <a:cs typeface="Segoe UI" pitchFamily="34" charset="0"/>
              </a:rPr>
              <a:t>Hyper-V Container</a:t>
            </a:r>
          </a:p>
        </p:txBody>
      </p:sp>
      <p:sp>
        <p:nvSpPr>
          <p:cNvPr id="41" name="Rectangle 40"/>
          <p:cNvSpPr/>
          <p:nvPr/>
        </p:nvSpPr>
        <p:spPr bwMode="auto">
          <a:xfrm>
            <a:off x="8123592" y="5319243"/>
            <a:ext cx="2547721" cy="64108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ea typeface="Segoe UI" pitchFamily="34" charset="0"/>
                <a:cs typeface="Segoe UI" pitchFamily="34" charset="0"/>
              </a:rPr>
              <a:t>Windows Kernel</a:t>
            </a:r>
          </a:p>
        </p:txBody>
      </p:sp>
      <p:sp>
        <p:nvSpPr>
          <p:cNvPr id="53" name="Rectangle 52"/>
          <p:cNvSpPr/>
          <p:nvPr/>
        </p:nvSpPr>
        <p:spPr bwMode="auto">
          <a:xfrm>
            <a:off x="8134987" y="3560977"/>
            <a:ext cx="2536325" cy="17055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1961" kern="0" dirty="0">
                <a:gradFill>
                  <a:gsLst>
                    <a:gs pos="0">
                      <a:srgbClr val="FFFFFF"/>
                    </a:gs>
                    <a:gs pos="100000">
                      <a:srgbClr val="FFFFFF"/>
                    </a:gs>
                  </a:gsLst>
                  <a:lin ang="5400000" scaled="0"/>
                </a:gradFill>
                <a:ea typeface="Segoe UI" pitchFamily="34" charset="0"/>
                <a:cs typeface="Segoe UI" pitchFamily="34" charset="0"/>
              </a:rPr>
              <a:t>Windows Server Container</a:t>
            </a:r>
          </a:p>
        </p:txBody>
      </p:sp>
      <p:sp>
        <p:nvSpPr>
          <p:cNvPr id="54" name="Rectangle 53"/>
          <p:cNvSpPr/>
          <p:nvPr/>
        </p:nvSpPr>
        <p:spPr bwMode="auto">
          <a:xfrm>
            <a:off x="8207676" y="4372181"/>
            <a:ext cx="1150101" cy="821723"/>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solidFill>
                  <a:schemeClr val="tx2"/>
                </a:solidFill>
              </a:rPr>
              <a:t>System Processes</a:t>
            </a:r>
          </a:p>
        </p:txBody>
      </p:sp>
      <p:sp>
        <p:nvSpPr>
          <p:cNvPr id="55" name="Rectangle 54"/>
          <p:cNvSpPr/>
          <p:nvPr/>
        </p:nvSpPr>
        <p:spPr bwMode="auto">
          <a:xfrm>
            <a:off x="9451647" y="4372181"/>
            <a:ext cx="1144963" cy="821723"/>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176" kern="0" dirty="0">
                <a:solidFill>
                  <a:schemeClr val="tx2"/>
                </a:solidFill>
              </a:rPr>
              <a:t>Application Process(es)</a:t>
            </a:r>
          </a:p>
        </p:txBody>
      </p:sp>
      <p:pic>
        <p:nvPicPr>
          <p:cNvPr id="22" name="Picture 21">
            <a:extLst>
              <a:ext uri="{FF2B5EF4-FFF2-40B4-BE49-F238E27FC236}">
                <a16:creationId xmlns:a16="http://schemas.microsoft.com/office/drawing/2014/main" id="{A9853705-B9CA-4786-B31C-DF35D17A02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7874" y="105764"/>
            <a:ext cx="1319514" cy="495258"/>
          </a:xfrm>
          <a:prstGeom prst="rect">
            <a:avLst/>
          </a:prstGeom>
        </p:spPr>
      </p:pic>
    </p:spTree>
    <p:extLst>
      <p:ext uri="{BB962C8B-B14F-4D97-AF65-F5344CB8AC3E}">
        <p14:creationId xmlns:p14="http://schemas.microsoft.com/office/powerpoint/2010/main" val="3741800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animBg="1"/>
      <p:bldP spid="4" grpId="0" animBg="1"/>
      <p:bldP spid="3" grpId="0" animBg="1"/>
      <p:bldP spid="5" grpId="0" animBg="1"/>
      <p:bldP spid="6" grpId="0" animBg="1"/>
      <p:bldP spid="7" grpId="0" animBg="1"/>
      <p:bldP spid="10" grpId="0" animBg="1"/>
      <p:bldP spid="11" grpId="0" animBg="1"/>
      <p:bldP spid="23" grpId="0" animBg="1"/>
      <p:bldP spid="24" grpId="0" animBg="1"/>
      <p:bldP spid="25" grpId="0" animBg="1"/>
      <p:bldP spid="27" grpId="0" animBg="1"/>
      <p:bldP spid="40" grpId="0" animBg="1"/>
      <p:bldP spid="41" grpId="0" animBg="1"/>
      <p:bldP spid="53" grpId="0" animBg="1"/>
      <p:bldP spid="54" grpId="0" animBg="1"/>
      <p:bldP spid="5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C39DBC-6924-4D05-BDBF-EDFDFF750EDE}"/>
              </a:ext>
            </a:extLst>
          </p:cNvPr>
          <p:cNvSpPr txBox="1"/>
          <p:nvPr/>
        </p:nvSpPr>
        <p:spPr>
          <a:xfrm>
            <a:off x="292392" y="3441002"/>
            <a:ext cx="5059551"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a:t>Server 2016</a:t>
            </a:r>
          </a:p>
        </p:txBody>
      </p:sp>
      <p:sp>
        <p:nvSpPr>
          <p:cNvPr id="5" name="TextBox 4">
            <a:extLst>
              <a:ext uri="{FF2B5EF4-FFF2-40B4-BE49-F238E27FC236}">
                <a16:creationId xmlns:a16="http://schemas.microsoft.com/office/drawing/2014/main" id="{D26F1861-8145-430E-9EF2-6B3A28C7716B}"/>
              </a:ext>
            </a:extLst>
          </p:cNvPr>
          <p:cNvSpPr txBox="1"/>
          <p:nvPr/>
        </p:nvSpPr>
        <p:spPr>
          <a:xfrm>
            <a:off x="6910046" y="3441002"/>
            <a:ext cx="2688261"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a:t>Windows 10</a:t>
            </a:r>
          </a:p>
        </p:txBody>
      </p:sp>
      <p:sp>
        <p:nvSpPr>
          <p:cNvPr id="7" name="TextBox 6">
            <a:extLst>
              <a:ext uri="{FF2B5EF4-FFF2-40B4-BE49-F238E27FC236}">
                <a16:creationId xmlns:a16="http://schemas.microsoft.com/office/drawing/2014/main" id="{1EDC4D0A-2D54-4FD4-8257-31869EF71918}"/>
              </a:ext>
            </a:extLst>
          </p:cNvPr>
          <p:cNvSpPr txBox="1"/>
          <p:nvPr/>
        </p:nvSpPr>
        <p:spPr>
          <a:xfrm rot="16200000">
            <a:off x="-365921" y="2085321"/>
            <a:ext cx="1901404"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Windows Server Container</a:t>
            </a:r>
          </a:p>
        </p:txBody>
      </p:sp>
      <p:sp>
        <p:nvSpPr>
          <p:cNvPr id="9" name="TextBox 8">
            <a:extLst>
              <a:ext uri="{FF2B5EF4-FFF2-40B4-BE49-F238E27FC236}">
                <a16:creationId xmlns:a16="http://schemas.microsoft.com/office/drawing/2014/main" id="{6193E70C-DBD0-4830-AADC-B1CD0E9861E7}"/>
              </a:ext>
            </a:extLst>
          </p:cNvPr>
          <p:cNvSpPr txBox="1"/>
          <p:nvPr/>
        </p:nvSpPr>
        <p:spPr>
          <a:xfrm>
            <a:off x="1234440" y="4076813"/>
            <a:ext cx="7406639" cy="5232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pPr algn="ctr"/>
            <a:r>
              <a:rPr lang="en-US" sz="2800" dirty="0"/>
              <a:t>Hyper-V</a:t>
            </a:r>
          </a:p>
        </p:txBody>
      </p:sp>
      <p:sp>
        <p:nvSpPr>
          <p:cNvPr id="11" name="TextBox 10">
            <a:extLst>
              <a:ext uri="{FF2B5EF4-FFF2-40B4-BE49-F238E27FC236}">
                <a16:creationId xmlns:a16="http://schemas.microsoft.com/office/drawing/2014/main" id="{77F2A1A1-D36D-417B-9B20-DCC68E9F84F2}"/>
              </a:ext>
            </a:extLst>
          </p:cNvPr>
          <p:cNvSpPr txBox="1"/>
          <p:nvPr/>
        </p:nvSpPr>
        <p:spPr>
          <a:xfrm>
            <a:off x="6910047" y="2899992"/>
            <a:ext cx="2688260"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Hyper-V</a:t>
            </a:r>
          </a:p>
        </p:txBody>
      </p:sp>
      <p:sp>
        <p:nvSpPr>
          <p:cNvPr id="12" name="TextBox 11">
            <a:extLst>
              <a:ext uri="{FF2B5EF4-FFF2-40B4-BE49-F238E27FC236}">
                <a16:creationId xmlns:a16="http://schemas.microsoft.com/office/drawing/2014/main" id="{AED43E7E-10F0-4395-B697-578D3B1B5019}"/>
              </a:ext>
            </a:extLst>
          </p:cNvPr>
          <p:cNvSpPr txBox="1"/>
          <p:nvPr/>
        </p:nvSpPr>
        <p:spPr>
          <a:xfrm>
            <a:off x="91440" y="4706525"/>
            <a:ext cx="1194054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a:t>Physical / Azure / Azure Stack</a:t>
            </a:r>
          </a:p>
        </p:txBody>
      </p:sp>
      <p:sp>
        <p:nvSpPr>
          <p:cNvPr id="14" name="TextBox 13">
            <a:extLst>
              <a:ext uri="{FF2B5EF4-FFF2-40B4-BE49-F238E27FC236}">
                <a16:creationId xmlns:a16="http://schemas.microsoft.com/office/drawing/2014/main" id="{32034BE4-0FC7-41EE-A40C-C095E20D9DCC}"/>
              </a:ext>
            </a:extLst>
          </p:cNvPr>
          <p:cNvSpPr txBox="1"/>
          <p:nvPr/>
        </p:nvSpPr>
        <p:spPr>
          <a:xfrm rot="16200000">
            <a:off x="2966982" y="1872611"/>
            <a:ext cx="1400536"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Hyper-V Container</a:t>
            </a:r>
          </a:p>
        </p:txBody>
      </p:sp>
      <p:sp>
        <p:nvSpPr>
          <p:cNvPr id="16" name="TextBox 15">
            <a:extLst>
              <a:ext uri="{FF2B5EF4-FFF2-40B4-BE49-F238E27FC236}">
                <a16:creationId xmlns:a16="http://schemas.microsoft.com/office/drawing/2014/main" id="{B42498AF-BECD-4A4A-81B3-B6DC5D3541F3}"/>
              </a:ext>
            </a:extLst>
          </p:cNvPr>
          <p:cNvSpPr txBox="1"/>
          <p:nvPr/>
        </p:nvSpPr>
        <p:spPr>
          <a:xfrm rot="16200000">
            <a:off x="930277" y="2193042"/>
            <a:ext cx="190140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chemeClr val="tx1"/>
                </a:solidFill>
              </a:rPr>
              <a:t>Linux Container</a:t>
            </a:r>
          </a:p>
        </p:txBody>
      </p:sp>
      <p:sp>
        <p:nvSpPr>
          <p:cNvPr id="17" name="TextBox 16">
            <a:extLst>
              <a:ext uri="{FF2B5EF4-FFF2-40B4-BE49-F238E27FC236}">
                <a16:creationId xmlns:a16="http://schemas.microsoft.com/office/drawing/2014/main" id="{45E41841-EF49-4D90-8062-82A0A135690A}"/>
              </a:ext>
            </a:extLst>
          </p:cNvPr>
          <p:cNvSpPr txBox="1"/>
          <p:nvPr/>
        </p:nvSpPr>
        <p:spPr>
          <a:xfrm>
            <a:off x="2701341" y="2910727"/>
            <a:ext cx="2650602" cy="46166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400" dirty="0"/>
              <a:t>Hyper-V</a:t>
            </a:r>
          </a:p>
        </p:txBody>
      </p:sp>
      <p:sp>
        <p:nvSpPr>
          <p:cNvPr id="18" name="TextBox 17">
            <a:extLst>
              <a:ext uri="{FF2B5EF4-FFF2-40B4-BE49-F238E27FC236}">
                <a16:creationId xmlns:a16="http://schemas.microsoft.com/office/drawing/2014/main" id="{F7B478DA-B0A9-45D9-80AB-C4BC923AA05F}"/>
              </a:ext>
            </a:extLst>
          </p:cNvPr>
          <p:cNvSpPr txBox="1"/>
          <p:nvPr/>
        </p:nvSpPr>
        <p:spPr>
          <a:xfrm rot="16200000">
            <a:off x="310544" y="2085321"/>
            <a:ext cx="1901404"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Windows Server Container</a:t>
            </a:r>
          </a:p>
        </p:txBody>
      </p:sp>
      <p:sp>
        <p:nvSpPr>
          <p:cNvPr id="19" name="TextBox 18">
            <a:extLst>
              <a:ext uri="{FF2B5EF4-FFF2-40B4-BE49-F238E27FC236}">
                <a16:creationId xmlns:a16="http://schemas.microsoft.com/office/drawing/2014/main" id="{1E19D71D-A4CC-4D07-A51C-E2775E967C8E}"/>
              </a:ext>
            </a:extLst>
          </p:cNvPr>
          <p:cNvSpPr txBox="1"/>
          <p:nvPr/>
        </p:nvSpPr>
        <p:spPr>
          <a:xfrm rot="16200000">
            <a:off x="2302092" y="1872611"/>
            <a:ext cx="1400536"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Hyper-V Container</a:t>
            </a:r>
          </a:p>
        </p:txBody>
      </p:sp>
      <p:sp>
        <p:nvSpPr>
          <p:cNvPr id="20" name="TextBox 19">
            <a:extLst>
              <a:ext uri="{FF2B5EF4-FFF2-40B4-BE49-F238E27FC236}">
                <a16:creationId xmlns:a16="http://schemas.microsoft.com/office/drawing/2014/main" id="{25CE3B97-DC57-49DE-85BA-0186CACDA611}"/>
              </a:ext>
            </a:extLst>
          </p:cNvPr>
          <p:cNvSpPr txBox="1"/>
          <p:nvPr/>
        </p:nvSpPr>
        <p:spPr>
          <a:xfrm rot="16200000">
            <a:off x="1432069" y="2193042"/>
            <a:ext cx="190140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chemeClr val="tx1"/>
                </a:solidFill>
              </a:rPr>
              <a:t>Linux Container</a:t>
            </a:r>
          </a:p>
        </p:txBody>
      </p:sp>
      <p:grpSp>
        <p:nvGrpSpPr>
          <p:cNvPr id="13" name="Group 12">
            <a:extLst>
              <a:ext uri="{FF2B5EF4-FFF2-40B4-BE49-F238E27FC236}">
                <a16:creationId xmlns:a16="http://schemas.microsoft.com/office/drawing/2014/main" id="{585F4993-A3A0-42B4-94D0-AF1FC5B0361F}"/>
              </a:ext>
            </a:extLst>
          </p:cNvPr>
          <p:cNvGrpSpPr/>
          <p:nvPr/>
        </p:nvGrpSpPr>
        <p:grpSpPr>
          <a:xfrm>
            <a:off x="4009460" y="1464728"/>
            <a:ext cx="1342484" cy="1400538"/>
            <a:chOff x="4009460" y="2233630"/>
            <a:chExt cx="1342484" cy="1400538"/>
          </a:xfrm>
        </p:grpSpPr>
        <p:sp>
          <p:nvSpPr>
            <p:cNvPr id="21" name="TextBox 20">
              <a:extLst>
                <a:ext uri="{FF2B5EF4-FFF2-40B4-BE49-F238E27FC236}">
                  <a16:creationId xmlns:a16="http://schemas.microsoft.com/office/drawing/2014/main" id="{ED1E8444-132D-45FE-B390-5D9A4C7E4D18}"/>
                </a:ext>
              </a:extLst>
            </p:cNvPr>
            <p:cNvSpPr txBox="1"/>
            <p:nvPr/>
          </p:nvSpPr>
          <p:spPr>
            <a:xfrm rot="16200000">
              <a:off x="3632357" y="2610734"/>
              <a:ext cx="1400537"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chemeClr val="tx1"/>
                  </a:solidFill>
                </a:rPr>
                <a:t>Linux Container</a:t>
              </a:r>
            </a:p>
          </p:txBody>
        </p:sp>
        <p:sp>
          <p:nvSpPr>
            <p:cNvPr id="22" name="TextBox 21">
              <a:extLst>
                <a:ext uri="{FF2B5EF4-FFF2-40B4-BE49-F238E27FC236}">
                  <a16:creationId xmlns:a16="http://schemas.microsoft.com/office/drawing/2014/main" id="{E151B036-839E-4792-8CCB-1B16AB2D3287}"/>
                </a:ext>
              </a:extLst>
            </p:cNvPr>
            <p:cNvSpPr txBox="1"/>
            <p:nvPr/>
          </p:nvSpPr>
          <p:spPr>
            <a:xfrm rot="16200000">
              <a:off x="4334297" y="2604946"/>
              <a:ext cx="1388963"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chemeClr val="tx1"/>
                  </a:solidFill>
                </a:rPr>
                <a:t>Linux Container</a:t>
              </a:r>
            </a:p>
          </p:txBody>
        </p:sp>
      </p:grpSp>
      <p:sp>
        <p:nvSpPr>
          <p:cNvPr id="23" name="TextBox 22">
            <a:extLst>
              <a:ext uri="{FF2B5EF4-FFF2-40B4-BE49-F238E27FC236}">
                <a16:creationId xmlns:a16="http://schemas.microsoft.com/office/drawing/2014/main" id="{D9DC59B9-1174-450B-BC19-02DABF6EF5BB}"/>
              </a:ext>
            </a:extLst>
          </p:cNvPr>
          <p:cNvSpPr txBox="1"/>
          <p:nvPr/>
        </p:nvSpPr>
        <p:spPr>
          <a:xfrm rot="16200000">
            <a:off x="6490250" y="1854821"/>
            <a:ext cx="1400536"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Hyper-V Container</a:t>
            </a:r>
          </a:p>
        </p:txBody>
      </p:sp>
      <p:sp>
        <p:nvSpPr>
          <p:cNvPr id="24" name="TextBox 23">
            <a:extLst>
              <a:ext uri="{FF2B5EF4-FFF2-40B4-BE49-F238E27FC236}">
                <a16:creationId xmlns:a16="http://schemas.microsoft.com/office/drawing/2014/main" id="{099D8864-A343-4572-95C1-2600FB3F536E}"/>
              </a:ext>
            </a:extLst>
          </p:cNvPr>
          <p:cNvSpPr txBox="1"/>
          <p:nvPr/>
        </p:nvSpPr>
        <p:spPr>
          <a:xfrm rot="16200000">
            <a:off x="7155140" y="1854820"/>
            <a:ext cx="1400536"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Hyper-V Container</a:t>
            </a:r>
          </a:p>
        </p:txBody>
      </p:sp>
      <p:sp>
        <p:nvSpPr>
          <p:cNvPr id="25" name="TextBox 24">
            <a:extLst>
              <a:ext uri="{FF2B5EF4-FFF2-40B4-BE49-F238E27FC236}">
                <a16:creationId xmlns:a16="http://schemas.microsoft.com/office/drawing/2014/main" id="{1E52452F-873B-4523-BD6A-6FA68E21BA8D}"/>
              </a:ext>
            </a:extLst>
          </p:cNvPr>
          <p:cNvSpPr txBox="1"/>
          <p:nvPr/>
        </p:nvSpPr>
        <p:spPr>
          <a:xfrm rot="16200000">
            <a:off x="8565365" y="1816863"/>
            <a:ext cx="1400537"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chemeClr val="tx1"/>
                </a:solidFill>
              </a:rPr>
              <a:t>Linux Container</a:t>
            </a:r>
          </a:p>
        </p:txBody>
      </p:sp>
      <p:sp>
        <p:nvSpPr>
          <p:cNvPr id="26" name="TextBox 25">
            <a:extLst>
              <a:ext uri="{FF2B5EF4-FFF2-40B4-BE49-F238E27FC236}">
                <a16:creationId xmlns:a16="http://schemas.microsoft.com/office/drawing/2014/main" id="{49FCC593-39E0-41BA-9FFA-EB58D4785FAF}"/>
              </a:ext>
            </a:extLst>
          </p:cNvPr>
          <p:cNvSpPr txBox="1"/>
          <p:nvPr/>
        </p:nvSpPr>
        <p:spPr>
          <a:xfrm rot="16200000">
            <a:off x="7841723" y="1825220"/>
            <a:ext cx="1400537"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chemeClr val="tx1"/>
                </a:solidFill>
              </a:rPr>
              <a:t>Linux Container</a:t>
            </a:r>
          </a:p>
        </p:txBody>
      </p:sp>
      <p:sp>
        <p:nvSpPr>
          <p:cNvPr id="27" name="TextBox 26">
            <a:extLst>
              <a:ext uri="{FF2B5EF4-FFF2-40B4-BE49-F238E27FC236}">
                <a16:creationId xmlns:a16="http://schemas.microsoft.com/office/drawing/2014/main" id="{BA911223-09EF-4B71-8FBD-E4BCB9A0EDAD}"/>
              </a:ext>
            </a:extLst>
          </p:cNvPr>
          <p:cNvSpPr txBox="1"/>
          <p:nvPr/>
        </p:nvSpPr>
        <p:spPr>
          <a:xfrm>
            <a:off x="9815293" y="3441002"/>
            <a:ext cx="2098260" cy="5232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2800" dirty="0"/>
              <a:t>Linux</a:t>
            </a:r>
          </a:p>
        </p:txBody>
      </p:sp>
      <p:sp>
        <p:nvSpPr>
          <p:cNvPr id="29" name="TextBox 28">
            <a:extLst>
              <a:ext uri="{FF2B5EF4-FFF2-40B4-BE49-F238E27FC236}">
                <a16:creationId xmlns:a16="http://schemas.microsoft.com/office/drawing/2014/main" id="{A99DCF74-FE04-4015-AEDC-269015AD56AF}"/>
              </a:ext>
            </a:extLst>
          </p:cNvPr>
          <p:cNvSpPr txBox="1"/>
          <p:nvPr/>
        </p:nvSpPr>
        <p:spPr>
          <a:xfrm rot="16200000">
            <a:off x="9449044" y="2334044"/>
            <a:ext cx="1400537"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chemeClr val="tx1"/>
                </a:solidFill>
              </a:rPr>
              <a:t>Linux Container</a:t>
            </a:r>
          </a:p>
        </p:txBody>
      </p:sp>
      <p:sp>
        <p:nvSpPr>
          <p:cNvPr id="30" name="TextBox 29">
            <a:extLst>
              <a:ext uri="{FF2B5EF4-FFF2-40B4-BE49-F238E27FC236}">
                <a16:creationId xmlns:a16="http://schemas.microsoft.com/office/drawing/2014/main" id="{F1FF60EF-B5D7-4FF5-BB69-169A76369D58}"/>
              </a:ext>
            </a:extLst>
          </p:cNvPr>
          <p:cNvSpPr txBox="1"/>
          <p:nvPr/>
        </p:nvSpPr>
        <p:spPr>
          <a:xfrm rot="16200000">
            <a:off x="10176354" y="2334043"/>
            <a:ext cx="1400537"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chemeClr val="tx1"/>
                </a:solidFill>
              </a:rPr>
              <a:t>Linux Container</a:t>
            </a:r>
          </a:p>
        </p:txBody>
      </p:sp>
      <p:sp>
        <p:nvSpPr>
          <p:cNvPr id="31" name="TextBox 30">
            <a:extLst>
              <a:ext uri="{FF2B5EF4-FFF2-40B4-BE49-F238E27FC236}">
                <a16:creationId xmlns:a16="http://schemas.microsoft.com/office/drawing/2014/main" id="{A7E56AB2-88F6-4727-9A43-D0F9D314580E}"/>
              </a:ext>
            </a:extLst>
          </p:cNvPr>
          <p:cNvSpPr txBox="1"/>
          <p:nvPr/>
        </p:nvSpPr>
        <p:spPr>
          <a:xfrm rot="16200000">
            <a:off x="10890119" y="2348958"/>
            <a:ext cx="1400537" cy="646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r>
              <a:rPr lang="en-US" dirty="0">
                <a:solidFill>
                  <a:schemeClr val="tx1"/>
                </a:solidFill>
              </a:rPr>
              <a:t>Linux Container</a:t>
            </a:r>
          </a:p>
        </p:txBody>
      </p:sp>
      <p:sp>
        <p:nvSpPr>
          <p:cNvPr id="32" name="TextBox 31">
            <a:extLst>
              <a:ext uri="{FF2B5EF4-FFF2-40B4-BE49-F238E27FC236}">
                <a16:creationId xmlns:a16="http://schemas.microsoft.com/office/drawing/2014/main" id="{A927E054-C4BA-4C0C-B278-792D9205A580}"/>
              </a:ext>
            </a:extLst>
          </p:cNvPr>
          <p:cNvSpPr txBox="1"/>
          <p:nvPr/>
        </p:nvSpPr>
        <p:spPr>
          <a:xfrm>
            <a:off x="10327512" y="4070714"/>
            <a:ext cx="1586041" cy="523220"/>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pPr algn="ctr"/>
            <a:r>
              <a:rPr lang="en-US" sz="2800" dirty="0"/>
              <a:t>Hyper-V</a:t>
            </a:r>
          </a:p>
        </p:txBody>
      </p:sp>
      <p:sp>
        <p:nvSpPr>
          <p:cNvPr id="3" name="TextBox 2">
            <a:extLst>
              <a:ext uri="{FF2B5EF4-FFF2-40B4-BE49-F238E27FC236}">
                <a16:creationId xmlns:a16="http://schemas.microsoft.com/office/drawing/2014/main" id="{D5666D1A-29D5-4BEF-BA87-40D1CC342592}"/>
              </a:ext>
            </a:extLst>
          </p:cNvPr>
          <p:cNvSpPr txBox="1"/>
          <p:nvPr/>
        </p:nvSpPr>
        <p:spPr>
          <a:xfrm>
            <a:off x="40967" y="72180"/>
            <a:ext cx="6660606" cy="523220"/>
          </a:xfrm>
          <a:prstGeom prst="rect">
            <a:avLst/>
          </a:prstGeom>
          <a:noFill/>
        </p:spPr>
        <p:txBody>
          <a:bodyPr wrap="none" rtlCol="0">
            <a:spAutoFit/>
          </a:bodyPr>
          <a:lstStyle/>
          <a:p>
            <a:r>
              <a:rPr lang="en-US" sz="2800" dirty="0">
                <a:latin typeface="Segoe UI Light" panose="020B0502040204020203" pitchFamily="34" charset="0"/>
                <a:cs typeface="Segoe UI Light" panose="020B0502040204020203" pitchFamily="34" charset="0"/>
              </a:rPr>
              <a:t>Windows Server &amp; Hyper-V Containers Mix</a:t>
            </a:r>
          </a:p>
        </p:txBody>
      </p:sp>
      <p:sp>
        <p:nvSpPr>
          <p:cNvPr id="28" name="TextBox 27">
            <a:extLst>
              <a:ext uri="{FF2B5EF4-FFF2-40B4-BE49-F238E27FC236}">
                <a16:creationId xmlns:a16="http://schemas.microsoft.com/office/drawing/2014/main" id="{DE9081E8-DE2E-4E12-B341-FF38D307F50A}"/>
              </a:ext>
            </a:extLst>
          </p:cNvPr>
          <p:cNvSpPr txBox="1"/>
          <p:nvPr/>
        </p:nvSpPr>
        <p:spPr>
          <a:xfrm rot="16200000">
            <a:off x="4845401" y="2721133"/>
            <a:ext cx="1901404"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Windows Server Container</a:t>
            </a:r>
          </a:p>
        </p:txBody>
      </p:sp>
      <p:sp>
        <p:nvSpPr>
          <p:cNvPr id="33" name="TextBox 32">
            <a:extLst>
              <a:ext uri="{FF2B5EF4-FFF2-40B4-BE49-F238E27FC236}">
                <a16:creationId xmlns:a16="http://schemas.microsoft.com/office/drawing/2014/main" id="{5076367E-BA8C-4AC0-910E-5F011385EABC}"/>
              </a:ext>
            </a:extLst>
          </p:cNvPr>
          <p:cNvSpPr txBox="1"/>
          <p:nvPr/>
        </p:nvSpPr>
        <p:spPr>
          <a:xfrm rot="16200000">
            <a:off x="5507371" y="2710255"/>
            <a:ext cx="1901404" cy="5847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en-US" sz="1600" dirty="0"/>
              <a:t>Windows Server Container</a:t>
            </a:r>
          </a:p>
        </p:txBody>
      </p:sp>
      <p:sp>
        <p:nvSpPr>
          <p:cNvPr id="6" name="TextBox 5">
            <a:extLst>
              <a:ext uri="{FF2B5EF4-FFF2-40B4-BE49-F238E27FC236}">
                <a16:creationId xmlns:a16="http://schemas.microsoft.com/office/drawing/2014/main" id="{7C8E088C-6F4F-4F62-B616-E18CA0CCC44F}"/>
              </a:ext>
            </a:extLst>
          </p:cNvPr>
          <p:cNvSpPr txBox="1"/>
          <p:nvPr/>
        </p:nvSpPr>
        <p:spPr>
          <a:xfrm>
            <a:off x="1392391" y="5495193"/>
            <a:ext cx="9546588" cy="707886"/>
          </a:xfrm>
          <a:prstGeom prst="rect">
            <a:avLst/>
          </a:prstGeom>
          <a:noFill/>
        </p:spPr>
        <p:txBody>
          <a:bodyPr wrap="none" rtlCol="0">
            <a:spAutoFit/>
          </a:bodyPr>
          <a:lstStyle/>
          <a:p>
            <a:r>
              <a:rPr lang="en-US" sz="2000" dirty="0"/>
              <a:t>Hyper-V = Different OS Releases and Builds</a:t>
            </a:r>
          </a:p>
          <a:p>
            <a:r>
              <a:rPr lang="en-US" sz="2000" dirty="0"/>
              <a:t>Server OS = Release version must be the same, while Build version can be different</a:t>
            </a:r>
          </a:p>
        </p:txBody>
      </p:sp>
    </p:spTree>
    <p:extLst>
      <p:ext uri="{BB962C8B-B14F-4D97-AF65-F5344CB8AC3E}">
        <p14:creationId xmlns:p14="http://schemas.microsoft.com/office/powerpoint/2010/main" val="2959259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plus(in)">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plus(in)">
                                      <p:cBhvr>
                                        <p:cTn id="12" dur="2000"/>
                                        <p:tgtEl>
                                          <p:spTgt spid="9"/>
                                        </p:tgtEl>
                                      </p:cBhvr>
                                    </p:animEffect>
                                  </p:childTnLst>
                                </p:cTn>
                              </p:par>
                            </p:childTnLst>
                          </p:cTn>
                        </p:par>
                        <p:par>
                          <p:cTn id="13" fill="hold">
                            <p:stCondLst>
                              <p:cond delay="2000"/>
                            </p:stCondLst>
                            <p:childTnLst>
                              <p:par>
                                <p:cTn id="14" presetID="13" presetClass="entr" presetSubtype="16"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plus(in)">
                                      <p:cBhvr>
                                        <p:cTn id="16" dur="20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fade">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23"/>
                                        </p:tgtEl>
                                        <p:attrNameLst>
                                          <p:attrName>style.visibility</p:attrName>
                                        </p:attrNameLst>
                                      </p:cBhvr>
                                      <p:to>
                                        <p:strVal val="visible"/>
                                      </p:to>
                                    </p:set>
                                    <p:animEffect transition="in" filter="fade">
                                      <p:cBhvr>
                                        <p:cTn id="84" dur="500"/>
                                        <p:tgtEl>
                                          <p:spTgt spid="23"/>
                                        </p:tgtEl>
                                      </p:cBhvr>
                                    </p:animEffect>
                                  </p:childTnLst>
                                </p:cTn>
                              </p:par>
                            </p:childTnLst>
                          </p:cTn>
                        </p:par>
                        <p:par>
                          <p:cTn id="85" fill="hold">
                            <p:stCondLst>
                              <p:cond delay="500"/>
                            </p:stCondLst>
                            <p:childTnLst>
                              <p:par>
                                <p:cTn id="86" presetID="10" presetClass="entr" presetSubtype="0" fill="hold" grpId="0" nodeType="after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fade">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6"/>
                                        </p:tgtEl>
                                        <p:attrNameLst>
                                          <p:attrName>style.visibility</p:attrName>
                                        </p:attrNameLst>
                                      </p:cBhvr>
                                      <p:to>
                                        <p:strVal val="visible"/>
                                      </p:to>
                                    </p:set>
                                    <p:animEffect transition="in" filter="fade">
                                      <p:cBhvr>
                                        <p:cTn id="93" dur="500"/>
                                        <p:tgtEl>
                                          <p:spTgt spid="26"/>
                                        </p:tgtEl>
                                      </p:cBhvr>
                                    </p:animEffect>
                                  </p:childTnLst>
                                </p:cTn>
                              </p:par>
                            </p:childTnLst>
                          </p:cTn>
                        </p:par>
                        <p:par>
                          <p:cTn id="94" fill="hold">
                            <p:stCondLst>
                              <p:cond delay="500"/>
                            </p:stCondLst>
                            <p:childTnLst>
                              <p:par>
                                <p:cTn id="95" presetID="10" presetClass="entr" presetSubtype="0" fill="hold" grpId="0" nodeType="after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fade">
                                      <p:cBhvr>
                                        <p:cTn id="102" dur="500"/>
                                        <p:tgtEl>
                                          <p:spTgt spid="29"/>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fade">
                                      <p:cBhvr>
                                        <p:cTn id="106" dur="500"/>
                                        <p:tgtEl>
                                          <p:spTgt spid="30"/>
                                        </p:tgtEl>
                                      </p:cBhvr>
                                    </p:animEffec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fade">
                                      <p:cBhvr>
                                        <p:cTn id="110" dur="500"/>
                                        <p:tgtEl>
                                          <p:spTgt spid="31"/>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6"/>
                                        </p:tgtEl>
                                        <p:attrNameLst>
                                          <p:attrName>style.visibility</p:attrName>
                                        </p:attrNameLst>
                                      </p:cBhvr>
                                      <p:to>
                                        <p:strVal val="visible"/>
                                      </p:to>
                                    </p:set>
                                    <p:animEffect transition="in" filter="fade">
                                      <p:cBhvr>
                                        <p:cTn id="1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animBg="1"/>
      <p:bldP spid="11" grpId="0" animBg="1"/>
      <p:bldP spid="12" grpId="0" animBg="1"/>
      <p:bldP spid="14" grpId="0" animBg="1"/>
      <p:bldP spid="16" grpId="0" animBg="1"/>
      <p:bldP spid="17" grpId="0" animBg="1"/>
      <p:bldP spid="18" grpId="0" animBg="1"/>
      <p:bldP spid="19" grpId="0" animBg="1"/>
      <p:bldP spid="20" grpId="0" animBg="1"/>
      <p:bldP spid="23" grpId="0" animBg="1"/>
      <p:bldP spid="24" grpId="0" animBg="1"/>
      <p:bldP spid="25" grpId="0" animBg="1"/>
      <p:bldP spid="26" grpId="0" animBg="1"/>
      <p:bldP spid="27" grpId="0" animBg="1"/>
      <p:bldP spid="29" grpId="0" animBg="1"/>
      <p:bldP spid="30" grpId="0" animBg="1"/>
      <p:bldP spid="31" grpId="0" animBg="1"/>
      <p:bldP spid="32" grpId="0" animBg="1"/>
      <p:bldP spid="28" grpId="0" animBg="1"/>
      <p:bldP spid="33" grpId="0" animBg="1"/>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2017-05-14_14-31-42">
            <a:hlinkClick r:id="" action="ppaction://media"/>
            <a:extLst>
              <a:ext uri="{FF2B5EF4-FFF2-40B4-BE49-F238E27FC236}">
                <a16:creationId xmlns:a16="http://schemas.microsoft.com/office/drawing/2014/main" id="{B837D565-C603-4565-9135-518FFB2EA8F3}"/>
              </a:ext>
            </a:extLst>
          </p:cNvPr>
          <p:cNvPicPr>
            <a:picLocks noChangeAspect="1"/>
          </p:cNvPicPr>
          <p:nvPr>
            <a:videoFile r:link="rId1"/>
            <p:extLst>
              <p:ext uri="{DAA4B4D4-6D71-4841-9C94-3DE7FCFB9230}">
                <p14:media xmlns:p14="http://schemas.microsoft.com/office/powerpoint/2010/main" r:embed="rId2">
                  <p14:trim end="1913.907"/>
                </p14:media>
              </p:ext>
            </p:extLst>
          </p:nvPr>
        </p:nvPicPr>
        <p:blipFill rotWithShape="1">
          <a:blip r:embed="rId5"/>
          <a:srcRect r="18695" b="47622"/>
          <a:stretch>
            <a:fillRect/>
          </a:stretch>
        </p:blipFill>
        <p:spPr>
          <a:xfrm>
            <a:off x="1352021" y="324091"/>
            <a:ext cx="9487958" cy="3159889"/>
          </a:xfrm>
          <a:prstGeom prst="roundRect">
            <a:avLst/>
          </a:prstGeom>
        </p:spPr>
      </p:pic>
      <p:pic>
        <p:nvPicPr>
          <p:cNvPr id="7" name="Picture 6">
            <a:extLst>
              <a:ext uri="{FF2B5EF4-FFF2-40B4-BE49-F238E27FC236}">
                <a16:creationId xmlns:a16="http://schemas.microsoft.com/office/drawing/2014/main" id="{ACC713E7-812B-4433-9E50-42C6759121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97874" y="105764"/>
            <a:ext cx="1319514" cy="495258"/>
          </a:xfrm>
          <a:prstGeom prst="rect">
            <a:avLst/>
          </a:prstGeom>
        </p:spPr>
      </p:pic>
      <p:pic>
        <p:nvPicPr>
          <p:cNvPr id="5" name="Picture 4">
            <a:extLst>
              <a:ext uri="{FF2B5EF4-FFF2-40B4-BE49-F238E27FC236}">
                <a16:creationId xmlns:a16="http://schemas.microsoft.com/office/drawing/2014/main" id="{2D0EED1E-3E31-4DC4-9B11-0CE91B71BE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379855"/>
            <a:ext cx="3923818" cy="1334899"/>
          </a:xfrm>
          <a:prstGeom prst="rect">
            <a:avLst/>
          </a:prstGeom>
        </p:spPr>
      </p:pic>
      <p:pic>
        <p:nvPicPr>
          <p:cNvPr id="9" name="Picture 8">
            <a:extLst>
              <a:ext uri="{FF2B5EF4-FFF2-40B4-BE49-F238E27FC236}">
                <a16:creationId xmlns:a16="http://schemas.microsoft.com/office/drawing/2014/main" id="{51FF6EAE-8BC2-4BEE-B739-FC528ED2BA7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11275" y="4247560"/>
            <a:ext cx="4319768" cy="1467194"/>
          </a:xfrm>
          <a:prstGeom prst="rect">
            <a:avLst/>
          </a:prstGeom>
        </p:spPr>
      </p:pic>
      <p:pic>
        <p:nvPicPr>
          <p:cNvPr id="11" name="Picture 10">
            <a:extLst>
              <a:ext uri="{FF2B5EF4-FFF2-40B4-BE49-F238E27FC236}">
                <a16:creationId xmlns:a16="http://schemas.microsoft.com/office/drawing/2014/main" id="{02436BD6-CE1C-4565-A762-99BB6A6A1D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3150" y="4571992"/>
            <a:ext cx="3409709" cy="818330"/>
          </a:xfrm>
          <a:prstGeom prst="rect">
            <a:avLst/>
          </a:prstGeom>
        </p:spPr>
      </p:pic>
      <p:sp>
        <p:nvSpPr>
          <p:cNvPr id="12" name="TextBox 11">
            <a:extLst>
              <a:ext uri="{FF2B5EF4-FFF2-40B4-BE49-F238E27FC236}">
                <a16:creationId xmlns:a16="http://schemas.microsoft.com/office/drawing/2014/main" id="{459FADBB-AC17-46BB-AB64-6CE556F99F77}"/>
              </a:ext>
            </a:extLst>
          </p:cNvPr>
          <p:cNvSpPr txBox="1"/>
          <p:nvPr/>
        </p:nvSpPr>
        <p:spPr>
          <a:xfrm>
            <a:off x="3650345" y="4693361"/>
            <a:ext cx="546945" cy="707886"/>
          </a:xfrm>
          <a:prstGeom prst="rect">
            <a:avLst/>
          </a:prstGeom>
          <a:noFill/>
        </p:spPr>
        <p:txBody>
          <a:bodyPr wrap="none" rtlCol="0">
            <a:spAutoFit/>
          </a:bodyPr>
          <a:lstStyle/>
          <a:p>
            <a:r>
              <a:rPr lang="en-US" sz="4000" b="1" dirty="0"/>
              <a:t>+</a:t>
            </a:r>
          </a:p>
        </p:txBody>
      </p:sp>
      <p:sp>
        <p:nvSpPr>
          <p:cNvPr id="13" name="TextBox 12">
            <a:extLst>
              <a:ext uri="{FF2B5EF4-FFF2-40B4-BE49-F238E27FC236}">
                <a16:creationId xmlns:a16="http://schemas.microsoft.com/office/drawing/2014/main" id="{EC23A9AC-5705-4A3B-A093-4D28A4BE3B69}"/>
              </a:ext>
            </a:extLst>
          </p:cNvPr>
          <p:cNvSpPr txBox="1"/>
          <p:nvPr/>
        </p:nvSpPr>
        <p:spPr>
          <a:xfrm>
            <a:off x="7914630" y="4625587"/>
            <a:ext cx="546945" cy="707886"/>
          </a:xfrm>
          <a:prstGeom prst="rect">
            <a:avLst/>
          </a:prstGeom>
          <a:noFill/>
        </p:spPr>
        <p:txBody>
          <a:bodyPr wrap="none" rtlCol="0">
            <a:spAutoFit/>
          </a:bodyPr>
          <a:lstStyle/>
          <a:p>
            <a:r>
              <a:rPr lang="en-US" sz="4000" b="1" dirty="0"/>
              <a:t>+</a:t>
            </a:r>
          </a:p>
        </p:txBody>
      </p:sp>
      <p:sp>
        <p:nvSpPr>
          <p:cNvPr id="4" name="TextBox 3">
            <a:extLst>
              <a:ext uri="{FF2B5EF4-FFF2-40B4-BE49-F238E27FC236}">
                <a16:creationId xmlns:a16="http://schemas.microsoft.com/office/drawing/2014/main" id="{991E6FB4-41E8-4BF9-B869-393F62CCB972}"/>
              </a:ext>
            </a:extLst>
          </p:cNvPr>
          <p:cNvSpPr txBox="1"/>
          <p:nvPr/>
        </p:nvSpPr>
        <p:spPr>
          <a:xfrm>
            <a:off x="4114800" y="2714539"/>
            <a:ext cx="4207114" cy="769441"/>
          </a:xfrm>
          <a:prstGeom prst="rect">
            <a:avLst/>
          </a:prstGeom>
          <a:noFill/>
        </p:spPr>
        <p:txBody>
          <a:bodyPr wrap="none" rtlCol="0">
            <a:spAutoFit/>
          </a:bodyPr>
          <a:lstStyle/>
          <a:p>
            <a:r>
              <a:rPr lang="en-US" sz="4400" dirty="0" err="1">
                <a:solidFill>
                  <a:schemeClr val="bg1"/>
                </a:solidFill>
              </a:rPr>
              <a:t>Dockercon</a:t>
            </a:r>
            <a:r>
              <a:rPr lang="en-US" sz="4400" dirty="0">
                <a:solidFill>
                  <a:schemeClr val="bg1"/>
                </a:solidFill>
              </a:rPr>
              <a:t> 2017</a:t>
            </a:r>
          </a:p>
        </p:txBody>
      </p:sp>
    </p:spTree>
    <p:extLst>
      <p:ext uri="{BB962C8B-B14F-4D97-AF65-F5344CB8AC3E}">
        <p14:creationId xmlns:p14="http://schemas.microsoft.com/office/powerpoint/2010/main" val="1183649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597"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3" fill="hold" display="0">
                  <p:stCondLst>
                    <p:cond delay="indefinite"/>
                  </p:stCondLst>
                </p:cTn>
                <p:tgtEl>
                  <p:spTgt spid="3"/>
                </p:tgtEl>
              </p:cMediaNode>
            </p:video>
            <p:seq concurrent="1" nextAc="seek">
              <p:cTn id="34" restart="whenNotActive" fill="hold" evtFilter="cancelBubble" nodeType="interactiveSeq">
                <p:stCondLst>
                  <p:cond evt="onClick" delay="0">
                    <p:tgtEl>
                      <p:spTgt spid="3"/>
                    </p:tgtEl>
                  </p:cond>
                </p:stCondLst>
                <p:endSync evt="end" delay="0">
                  <p:rtn val="all"/>
                </p:endSync>
                <p:childTnLst>
                  <p:par>
                    <p:cTn id="35" fill="hold">
                      <p:stCondLst>
                        <p:cond delay="0"/>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13597" fill="hold"/>
                                        <p:tgtEl>
                                          <p:spTgt spid="3"/>
                                        </p:tgtEl>
                                      </p:cBhvr>
                                    </p:cmd>
                                  </p:childTnLst>
                                </p:cTn>
                              </p:par>
                            </p:childTnLst>
                          </p:cTn>
                        </p:par>
                      </p:childTnLst>
                    </p:cTn>
                  </p:par>
                </p:childTnLst>
              </p:cTn>
              <p:nextCondLst>
                <p:cond evt="onClick" delay="0">
                  <p:tgtEl>
                    <p:spTgt spid="3"/>
                  </p:tgtEl>
                </p:cond>
              </p:nextCondLst>
            </p:seq>
          </p:childTnLst>
        </p:cTn>
      </p:par>
    </p:tnLst>
    <p:bldLst>
      <p:bldP spid="12" grpId="0"/>
      <p:bldP spid="1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EA2B23D-01FA-4FE5-9951-C69FEB74ABC3}"/>
              </a:ext>
            </a:extLst>
          </p:cNvPr>
          <p:cNvSpPr>
            <a:spLocks noGrp="1"/>
          </p:cNvSpPr>
          <p:nvPr>
            <p:ph type="ftr" sz="quarter" idx="11"/>
          </p:nvPr>
        </p:nvSpPr>
        <p:spPr/>
        <p:txBody>
          <a:bodyPr/>
          <a:lstStyle/>
          <a:p>
            <a:r>
              <a:rPr lang="en-US"/>
              <a:t>Citrix Synergy 2017</a:t>
            </a:r>
          </a:p>
        </p:txBody>
      </p:sp>
      <p:pic>
        <p:nvPicPr>
          <p:cNvPr id="6" name="Picture 21">
            <a:extLst>
              <a:ext uri="{FF2B5EF4-FFF2-40B4-BE49-F238E27FC236}">
                <a16:creationId xmlns:a16="http://schemas.microsoft.com/office/drawing/2014/main" id="{8DB6762C-14C2-4710-AB66-67A0E84C71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3249" y="1076446"/>
            <a:ext cx="2951503" cy="629126"/>
          </a:xfrm>
          <a:prstGeom prst="rect">
            <a:avLst/>
          </a:prstGeom>
        </p:spPr>
      </p:pic>
      <p:pic>
        <p:nvPicPr>
          <p:cNvPr id="7" name="Picture 22">
            <a:extLst>
              <a:ext uri="{FF2B5EF4-FFF2-40B4-BE49-F238E27FC236}">
                <a16:creationId xmlns:a16="http://schemas.microsoft.com/office/drawing/2014/main" id="{ED2F8F95-3A84-4C9A-AFAD-7C3322E66B3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4686" y="985333"/>
            <a:ext cx="2162126" cy="811352"/>
          </a:xfrm>
          <a:prstGeom prst="rect">
            <a:avLst/>
          </a:prstGeom>
        </p:spPr>
      </p:pic>
      <p:pic>
        <p:nvPicPr>
          <p:cNvPr id="9" name="Picture 8">
            <a:extLst>
              <a:ext uri="{FF2B5EF4-FFF2-40B4-BE49-F238E27FC236}">
                <a16:creationId xmlns:a16="http://schemas.microsoft.com/office/drawing/2014/main" id="{2513B890-243E-41AE-B5BB-61DFD4FD1C27}"/>
              </a:ext>
            </a:extLst>
          </p:cNvPr>
          <p:cNvPicPr>
            <a:picLocks noChangeAspect="1"/>
          </p:cNvPicPr>
          <p:nvPr/>
        </p:nvPicPr>
        <p:blipFill rotWithShape="1">
          <a:blip r:embed="rId5">
            <a:biLevel thresh="25000"/>
            <a:extLst>
              <a:ext uri="{28A0092B-C50C-407E-A947-70E740481C1C}">
                <a14:useLocalDpi xmlns:a14="http://schemas.microsoft.com/office/drawing/2010/main" val="0"/>
              </a:ext>
            </a:extLst>
          </a:blip>
          <a:srcRect l="43299" t="29559" r="5608" b="23460"/>
          <a:stretch/>
        </p:blipFill>
        <p:spPr>
          <a:xfrm>
            <a:off x="8358700" y="915200"/>
            <a:ext cx="2822445" cy="881485"/>
          </a:xfrm>
          <a:prstGeom prst="rect">
            <a:avLst/>
          </a:prstGeom>
        </p:spPr>
      </p:pic>
      <p:sp>
        <p:nvSpPr>
          <p:cNvPr id="10" name="TextBox 9">
            <a:extLst>
              <a:ext uri="{FF2B5EF4-FFF2-40B4-BE49-F238E27FC236}">
                <a16:creationId xmlns:a16="http://schemas.microsoft.com/office/drawing/2014/main" id="{E837F04D-20C0-47ED-B7C6-FCC930F59113}"/>
              </a:ext>
            </a:extLst>
          </p:cNvPr>
          <p:cNvSpPr txBox="1"/>
          <p:nvPr/>
        </p:nvSpPr>
        <p:spPr>
          <a:xfrm>
            <a:off x="3423355" y="801944"/>
            <a:ext cx="763351" cy="1107996"/>
          </a:xfrm>
          <a:prstGeom prst="rect">
            <a:avLst/>
          </a:prstGeom>
          <a:noFill/>
        </p:spPr>
        <p:txBody>
          <a:bodyPr wrap="none" rtlCol="0">
            <a:spAutoFit/>
          </a:bodyPr>
          <a:lstStyle/>
          <a:p>
            <a:r>
              <a:rPr lang="en-US" sz="6600" dirty="0">
                <a:solidFill>
                  <a:schemeClr val="bg1"/>
                </a:solidFill>
              </a:rPr>
              <a:t>+</a:t>
            </a:r>
          </a:p>
        </p:txBody>
      </p:sp>
      <p:sp>
        <p:nvSpPr>
          <p:cNvPr id="11" name="TextBox 10">
            <a:extLst>
              <a:ext uri="{FF2B5EF4-FFF2-40B4-BE49-F238E27FC236}">
                <a16:creationId xmlns:a16="http://schemas.microsoft.com/office/drawing/2014/main" id="{5818AEA0-6057-40F9-854E-1748988F2C9C}"/>
              </a:ext>
            </a:extLst>
          </p:cNvPr>
          <p:cNvSpPr txBox="1"/>
          <p:nvPr/>
        </p:nvSpPr>
        <p:spPr>
          <a:xfrm>
            <a:off x="7500050" y="801944"/>
            <a:ext cx="763351" cy="1107996"/>
          </a:xfrm>
          <a:prstGeom prst="rect">
            <a:avLst/>
          </a:prstGeom>
          <a:noFill/>
        </p:spPr>
        <p:txBody>
          <a:bodyPr wrap="none" rtlCol="0">
            <a:spAutoFit/>
          </a:bodyPr>
          <a:lstStyle/>
          <a:p>
            <a:r>
              <a:rPr lang="en-US" sz="6600" dirty="0">
                <a:solidFill>
                  <a:schemeClr val="bg1"/>
                </a:solidFill>
              </a:rPr>
              <a:t>+</a:t>
            </a:r>
          </a:p>
        </p:txBody>
      </p:sp>
      <p:grpSp>
        <p:nvGrpSpPr>
          <p:cNvPr id="21" name="Group 20">
            <a:extLst>
              <a:ext uri="{FF2B5EF4-FFF2-40B4-BE49-F238E27FC236}">
                <a16:creationId xmlns:a16="http://schemas.microsoft.com/office/drawing/2014/main" id="{0B8E6327-DF13-4245-A3F7-6B701A17A9BC}"/>
              </a:ext>
            </a:extLst>
          </p:cNvPr>
          <p:cNvGrpSpPr/>
          <p:nvPr/>
        </p:nvGrpSpPr>
        <p:grpSpPr>
          <a:xfrm>
            <a:off x="878940" y="2382441"/>
            <a:ext cx="5532545" cy="2804166"/>
            <a:chOff x="878940" y="2382441"/>
            <a:chExt cx="5532545" cy="2804166"/>
          </a:xfrm>
        </p:grpSpPr>
        <p:pic>
          <p:nvPicPr>
            <p:cNvPr id="19" name="Picture 18">
              <a:extLst>
                <a:ext uri="{FF2B5EF4-FFF2-40B4-BE49-F238E27FC236}">
                  <a16:creationId xmlns:a16="http://schemas.microsoft.com/office/drawing/2014/main" id="{F8131F66-D0C7-4480-9E84-3544A5617B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8940" y="2382441"/>
              <a:ext cx="5303531" cy="2804166"/>
            </a:xfrm>
            <a:prstGeom prst="rect">
              <a:avLst/>
            </a:prstGeom>
          </p:spPr>
        </p:pic>
        <p:sp>
          <p:nvSpPr>
            <p:cNvPr id="20" name="TextBox 19">
              <a:extLst>
                <a:ext uri="{FF2B5EF4-FFF2-40B4-BE49-F238E27FC236}">
                  <a16:creationId xmlns:a16="http://schemas.microsoft.com/office/drawing/2014/main" id="{9F0C03A3-BFFA-4980-B532-A357CBA3FE5B}"/>
                </a:ext>
              </a:extLst>
            </p:cNvPr>
            <p:cNvSpPr txBox="1"/>
            <p:nvPr/>
          </p:nvSpPr>
          <p:spPr>
            <a:xfrm>
              <a:off x="4955765" y="3726648"/>
              <a:ext cx="1455720" cy="830997"/>
            </a:xfrm>
            <a:prstGeom prst="rect">
              <a:avLst/>
            </a:prstGeom>
            <a:noFill/>
          </p:spPr>
          <p:txBody>
            <a:bodyPr wrap="none" rtlCol="0">
              <a:spAutoFit/>
            </a:bodyPr>
            <a:lstStyle/>
            <a:p>
              <a:r>
                <a:rPr lang="en-US" sz="4800" dirty="0">
                  <a:solidFill>
                    <a:srgbClr val="00ADEF"/>
                  </a:solidFill>
                </a:rPr>
                <a:t>Core</a:t>
              </a:r>
            </a:p>
          </p:txBody>
        </p:sp>
      </p:grpSp>
      <p:grpSp>
        <p:nvGrpSpPr>
          <p:cNvPr id="25" name="Group 24">
            <a:extLst>
              <a:ext uri="{FF2B5EF4-FFF2-40B4-BE49-F238E27FC236}">
                <a16:creationId xmlns:a16="http://schemas.microsoft.com/office/drawing/2014/main" id="{5FC9EC45-CFD4-45E1-9C31-996D24F478EA}"/>
              </a:ext>
            </a:extLst>
          </p:cNvPr>
          <p:cNvGrpSpPr/>
          <p:nvPr/>
        </p:nvGrpSpPr>
        <p:grpSpPr>
          <a:xfrm>
            <a:off x="6406652" y="2804242"/>
            <a:ext cx="5418525" cy="1844811"/>
            <a:chOff x="6406652" y="2804242"/>
            <a:chExt cx="5418525" cy="1844811"/>
          </a:xfrm>
        </p:grpSpPr>
        <p:sp>
          <p:nvSpPr>
            <p:cNvPr id="22" name="TextBox 21">
              <a:extLst>
                <a:ext uri="{FF2B5EF4-FFF2-40B4-BE49-F238E27FC236}">
                  <a16:creationId xmlns:a16="http://schemas.microsoft.com/office/drawing/2014/main" id="{0CED53E1-87D6-4483-9E6E-FEBC89B480A8}"/>
                </a:ext>
              </a:extLst>
            </p:cNvPr>
            <p:cNvSpPr txBox="1"/>
            <p:nvPr/>
          </p:nvSpPr>
          <p:spPr>
            <a:xfrm>
              <a:off x="8358700" y="3299575"/>
              <a:ext cx="3466477" cy="830997"/>
            </a:xfrm>
            <a:prstGeom prst="rect">
              <a:avLst/>
            </a:prstGeom>
            <a:noFill/>
          </p:spPr>
          <p:txBody>
            <a:bodyPr wrap="square" rtlCol="0">
              <a:spAutoFit/>
            </a:bodyPr>
            <a:lstStyle/>
            <a:p>
              <a:r>
                <a:rPr lang="en-US" sz="4800" dirty="0" err="1">
                  <a:solidFill>
                    <a:srgbClr val="00ADEF"/>
                  </a:solidFill>
                </a:rPr>
                <a:t>NanoServer</a:t>
              </a:r>
              <a:endParaRPr lang="en-US" sz="4800" dirty="0">
                <a:solidFill>
                  <a:srgbClr val="00ADEF"/>
                </a:solidFill>
              </a:endParaRPr>
            </a:p>
          </p:txBody>
        </p:sp>
        <p:pic>
          <p:nvPicPr>
            <p:cNvPr id="24" name="Picture 23">
              <a:extLst>
                <a:ext uri="{FF2B5EF4-FFF2-40B4-BE49-F238E27FC236}">
                  <a16:creationId xmlns:a16="http://schemas.microsoft.com/office/drawing/2014/main" id="{6337656E-324B-41B3-92EC-321F8203E841}"/>
                </a:ext>
              </a:extLst>
            </p:cNvPr>
            <p:cNvPicPr>
              <a:picLocks noChangeAspect="1"/>
            </p:cNvPicPr>
            <p:nvPr/>
          </p:nvPicPr>
          <p:blipFill rotWithShape="1">
            <a:blip r:embed="rId6">
              <a:extLst>
                <a:ext uri="{28A0092B-C50C-407E-A947-70E740481C1C}">
                  <a14:useLocalDpi xmlns:a14="http://schemas.microsoft.com/office/drawing/2010/main" val="0"/>
                </a:ext>
              </a:extLst>
            </a:blip>
            <a:srcRect t="16717" r="58875" b="17495"/>
            <a:stretch/>
          </p:blipFill>
          <p:spPr>
            <a:xfrm>
              <a:off x="6406652" y="2804242"/>
              <a:ext cx="2181062" cy="1844811"/>
            </a:xfrm>
            <a:prstGeom prst="rect">
              <a:avLst/>
            </a:prstGeom>
          </p:spPr>
        </p:pic>
      </p:grpSp>
      <p:pic>
        <p:nvPicPr>
          <p:cNvPr id="12" name="Picture 11" descr="A picture containing thing, object&#10;&#10;Description generated with very high confidence">
            <a:extLst>
              <a:ext uri="{FF2B5EF4-FFF2-40B4-BE49-F238E27FC236}">
                <a16:creationId xmlns:a16="http://schemas.microsoft.com/office/drawing/2014/main" id="{3D3F0CBE-006F-47E5-8A14-E65FBFC94E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68704" y="5107098"/>
            <a:ext cx="6480031" cy="1149683"/>
          </a:xfrm>
          <a:prstGeom prst="rect">
            <a:avLst/>
          </a:prstGeom>
        </p:spPr>
      </p:pic>
    </p:spTree>
    <p:extLst>
      <p:ext uri="{BB962C8B-B14F-4D97-AF65-F5344CB8AC3E}">
        <p14:creationId xmlns:p14="http://schemas.microsoft.com/office/powerpoint/2010/main" val="2512688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500"/>
                            </p:stCondLst>
                            <p:childTnLst>
                              <p:par>
                                <p:cTn id="23" presetID="10" presetClass="entr" presetSubtype="0" fill="hold" nodeType="afterEffect">
                                  <p:stCondLst>
                                    <p:cond delay="5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05F4613-8E50-47BB-94DD-1342680F0AED}"/>
              </a:ext>
            </a:extLst>
          </p:cNvPr>
          <p:cNvSpPr txBox="1"/>
          <p:nvPr/>
        </p:nvSpPr>
        <p:spPr>
          <a:xfrm>
            <a:off x="231494" y="88847"/>
            <a:ext cx="4277518" cy="646331"/>
          </a:xfrm>
          <a:prstGeom prst="rect">
            <a:avLst/>
          </a:prstGeom>
          <a:noFill/>
        </p:spPr>
        <p:txBody>
          <a:bodyPr wrap="none" rtlCol="0">
            <a:spAutoFit/>
          </a:bodyPr>
          <a:lstStyle/>
          <a:p>
            <a:r>
              <a:rPr lang="en-US" sz="3600" dirty="0"/>
              <a:t>Docker on Windows</a:t>
            </a:r>
          </a:p>
        </p:txBody>
      </p:sp>
      <p:graphicFrame>
        <p:nvGraphicFramePr>
          <p:cNvPr id="5" name="Diagram 4">
            <a:extLst>
              <a:ext uri="{FF2B5EF4-FFF2-40B4-BE49-F238E27FC236}">
                <a16:creationId xmlns:a16="http://schemas.microsoft.com/office/drawing/2014/main" id="{AA870081-D45F-4898-BDE2-7400F774FE56}"/>
              </a:ext>
            </a:extLst>
          </p:cNvPr>
          <p:cNvGraphicFramePr/>
          <p:nvPr>
            <p:extLst>
              <p:ext uri="{D42A27DB-BD31-4B8C-83A1-F6EECF244321}">
                <p14:modId xmlns:p14="http://schemas.microsoft.com/office/powerpoint/2010/main" val="4053790545"/>
              </p:ext>
            </p:extLst>
          </p:nvPr>
        </p:nvGraphicFramePr>
        <p:xfrm>
          <a:off x="851382" y="836430"/>
          <a:ext cx="1045708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1887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48EA195A-DA46-48C6-BB97-EDB02383245E}"/>
                                            </p:graphicEl>
                                          </p:spTgt>
                                        </p:tgtEl>
                                        <p:attrNameLst>
                                          <p:attrName>style.visibility</p:attrName>
                                        </p:attrNameLst>
                                      </p:cBhvr>
                                      <p:to>
                                        <p:strVal val="visible"/>
                                      </p:to>
                                    </p:set>
                                    <p:animEffect transition="in" filter="fade">
                                      <p:cBhvr>
                                        <p:cTn id="7" dur="500"/>
                                        <p:tgtEl>
                                          <p:spTgt spid="5">
                                            <p:graphicEl>
                                              <a:dgm id="{48EA195A-DA46-48C6-BB97-EDB02383245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54972534-37AA-48F7-8DF4-53E380469FBB}"/>
                                            </p:graphicEl>
                                          </p:spTgt>
                                        </p:tgtEl>
                                        <p:attrNameLst>
                                          <p:attrName>style.visibility</p:attrName>
                                        </p:attrNameLst>
                                      </p:cBhvr>
                                      <p:to>
                                        <p:strVal val="visible"/>
                                      </p:to>
                                    </p:set>
                                    <p:animEffect transition="in" filter="fade">
                                      <p:cBhvr>
                                        <p:cTn id="12" dur="500"/>
                                        <p:tgtEl>
                                          <p:spTgt spid="5">
                                            <p:graphicEl>
                                              <a:dgm id="{54972534-37AA-48F7-8DF4-53E380469FBB}"/>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graphicEl>
                                              <a:dgm id="{265EFE55-4824-4366-ACA0-31CB2E2556EE}"/>
                                            </p:graphicEl>
                                          </p:spTgt>
                                        </p:tgtEl>
                                        <p:attrNameLst>
                                          <p:attrName>style.visibility</p:attrName>
                                        </p:attrNameLst>
                                      </p:cBhvr>
                                      <p:to>
                                        <p:strVal val="visible"/>
                                      </p:to>
                                    </p:set>
                                    <p:animEffect transition="in" filter="fade">
                                      <p:cBhvr>
                                        <p:cTn id="17" dur="500"/>
                                        <p:tgtEl>
                                          <p:spTgt spid="5">
                                            <p:graphicEl>
                                              <a:dgm id="{265EFE55-4824-4366-ACA0-31CB2E2556E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graphicEl>
                                              <a:dgm id="{4E05A014-F711-44D1-B248-C28E3C84244E}"/>
                                            </p:graphicEl>
                                          </p:spTgt>
                                        </p:tgtEl>
                                        <p:attrNameLst>
                                          <p:attrName>style.visibility</p:attrName>
                                        </p:attrNameLst>
                                      </p:cBhvr>
                                      <p:to>
                                        <p:strVal val="visible"/>
                                      </p:to>
                                    </p:set>
                                    <p:animEffect transition="in" filter="fade">
                                      <p:cBhvr>
                                        <p:cTn id="22" dur="500"/>
                                        <p:tgtEl>
                                          <p:spTgt spid="5">
                                            <p:graphicEl>
                                              <a:dgm id="{4E05A014-F711-44D1-B248-C28E3C84244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graphicEl>
                                              <a:dgm id="{1A77022A-3ABD-48D7-80D3-65B69794393C}"/>
                                            </p:graphicEl>
                                          </p:spTgt>
                                        </p:tgtEl>
                                        <p:attrNameLst>
                                          <p:attrName>style.visibility</p:attrName>
                                        </p:attrNameLst>
                                      </p:cBhvr>
                                      <p:to>
                                        <p:strVal val="visible"/>
                                      </p:to>
                                    </p:set>
                                    <p:animEffect transition="in" filter="fade">
                                      <p:cBhvr>
                                        <p:cTn id="27" dur="500"/>
                                        <p:tgtEl>
                                          <p:spTgt spid="5">
                                            <p:graphicEl>
                                              <a:dgm id="{1A77022A-3ABD-48D7-80D3-65B69794393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7A0733-3BCF-4BEE-B0D7-1E05FF135DCE}"/>
              </a:ext>
            </a:extLst>
          </p:cNvPr>
          <p:cNvSpPr txBox="1"/>
          <p:nvPr/>
        </p:nvSpPr>
        <p:spPr>
          <a:xfrm>
            <a:off x="424407" y="2264908"/>
            <a:ext cx="10571227" cy="1569660"/>
          </a:xfrm>
          <a:prstGeom prst="rect">
            <a:avLst/>
          </a:prstGeom>
          <a:noFill/>
        </p:spPr>
        <p:txBody>
          <a:bodyPr wrap="none" rtlCol="0">
            <a:spAutoFit/>
          </a:bodyPr>
          <a:lstStyle/>
          <a:p>
            <a:r>
              <a:rPr lang="en-US" sz="4800" dirty="0"/>
              <a:t>Install Demo</a:t>
            </a:r>
          </a:p>
          <a:p>
            <a:r>
              <a:rPr lang="en-US" sz="4800" dirty="0"/>
              <a:t>Docker for Windows 10 &amp; Server 2016</a:t>
            </a:r>
          </a:p>
        </p:txBody>
      </p:sp>
    </p:spTree>
    <p:extLst>
      <p:ext uri="{BB962C8B-B14F-4D97-AF65-F5344CB8AC3E}">
        <p14:creationId xmlns:p14="http://schemas.microsoft.com/office/powerpoint/2010/main" val="314842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ACCC00-3A45-4C36-AED9-0F86A9F40657}"/>
              </a:ext>
            </a:extLst>
          </p:cNvPr>
          <p:cNvSpPr>
            <a:spLocks noGrp="1"/>
          </p:cNvSpPr>
          <p:nvPr>
            <p:ph type="ftr" sz="quarter" idx="11"/>
          </p:nvPr>
        </p:nvSpPr>
        <p:spPr/>
        <p:txBody>
          <a:bodyPr/>
          <a:lstStyle/>
          <a:p>
            <a:r>
              <a:rPr lang="en-US"/>
              <a:t>Citrix Synergy 2017</a:t>
            </a:r>
          </a:p>
        </p:txBody>
      </p:sp>
      <p:pic>
        <p:nvPicPr>
          <p:cNvPr id="4" name="Untitled Project">
            <a:hlinkClick r:id="" action="ppaction://media"/>
            <a:extLst>
              <a:ext uri="{FF2B5EF4-FFF2-40B4-BE49-F238E27FC236}">
                <a16:creationId xmlns:a16="http://schemas.microsoft.com/office/drawing/2014/main" id="{BCB3C5A8-C486-488A-BE8E-2BA35B9597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31164"/>
            <a:ext cx="12192000" cy="65956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402937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2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D42E55-4461-4D8D-9808-82579CEFD099}"/>
              </a:ext>
            </a:extLst>
          </p:cNvPr>
          <p:cNvSpPr>
            <a:spLocks noGrp="1"/>
          </p:cNvSpPr>
          <p:nvPr>
            <p:ph type="ftr" sz="quarter" idx="11"/>
          </p:nvPr>
        </p:nvSpPr>
        <p:spPr/>
        <p:txBody>
          <a:bodyPr/>
          <a:lstStyle/>
          <a:p>
            <a:r>
              <a:rPr lang="en-US"/>
              <a:t>Citrix Synergy 2017</a:t>
            </a:r>
          </a:p>
        </p:txBody>
      </p:sp>
      <p:sp>
        <p:nvSpPr>
          <p:cNvPr id="3" name="Oval 2">
            <a:extLst>
              <a:ext uri="{FF2B5EF4-FFF2-40B4-BE49-F238E27FC236}">
                <a16:creationId xmlns:a16="http://schemas.microsoft.com/office/drawing/2014/main" id="{9104A9BF-DA19-4089-AE1C-1E6844E04A04}"/>
              </a:ext>
            </a:extLst>
          </p:cNvPr>
          <p:cNvSpPr/>
          <p:nvPr/>
        </p:nvSpPr>
        <p:spPr>
          <a:xfrm>
            <a:off x="487835" y="553616"/>
            <a:ext cx="3831772" cy="4198775"/>
          </a:xfrm>
          <a:prstGeom prst="ellipse">
            <a:avLst/>
          </a:prstGeom>
          <a:solidFill>
            <a:schemeClr val="accent1">
              <a:lumMod val="75000"/>
            </a:schemeClr>
          </a:solidFill>
          <a:ln>
            <a:solidFill>
              <a:schemeClr val="tx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Linux Containers</a:t>
            </a:r>
          </a:p>
        </p:txBody>
      </p:sp>
      <p:sp>
        <p:nvSpPr>
          <p:cNvPr id="4" name="Oval 3">
            <a:extLst>
              <a:ext uri="{FF2B5EF4-FFF2-40B4-BE49-F238E27FC236}">
                <a16:creationId xmlns:a16="http://schemas.microsoft.com/office/drawing/2014/main" id="{D6F1A115-75D6-499C-948E-828070325FDB}"/>
              </a:ext>
            </a:extLst>
          </p:cNvPr>
          <p:cNvSpPr/>
          <p:nvPr/>
        </p:nvSpPr>
        <p:spPr>
          <a:xfrm>
            <a:off x="4436394" y="2653003"/>
            <a:ext cx="1830355" cy="2083837"/>
          </a:xfrm>
          <a:prstGeom prst="ellipse">
            <a:avLst/>
          </a:prstGeom>
          <a:solidFill>
            <a:schemeClr val="accent1">
              <a:lumMod val="75000"/>
            </a:schemeClr>
          </a:solidFill>
          <a:ln>
            <a:solidFill>
              <a:schemeClr val="tx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Windows Containers</a:t>
            </a:r>
          </a:p>
        </p:txBody>
      </p:sp>
      <p:pic>
        <p:nvPicPr>
          <p:cNvPr id="6" name="Picture 5" descr="A picture containing screenshot&#10;&#10;Description generated with very high confidence">
            <a:extLst>
              <a:ext uri="{FF2B5EF4-FFF2-40B4-BE49-F238E27FC236}">
                <a16:creationId xmlns:a16="http://schemas.microsoft.com/office/drawing/2014/main" id="{35769E10-DE58-46F9-8B9A-962F01257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7542" y="480060"/>
            <a:ext cx="6395005" cy="410718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a:extLst>
              <a:ext uri="{FF2B5EF4-FFF2-40B4-BE49-F238E27FC236}">
                <a16:creationId xmlns:a16="http://schemas.microsoft.com/office/drawing/2014/main" id="{9F739D34-9102-4B86-9F80-12B268160B97}"/>
              </a:ext>
            </a:extLst>
          </p:cNvPr>
          <p:cNvSpPr txBox="1"/>
          <p:nvPr/>
        </p:nvSpPr>
        <p:spPr>
          <a:xfrm>
            <a:off x="6621780" y="5524500"/>
            <a:ext cx="4070986" cy="523220"/>
          </a:xfrm>
          <a:prstGeom prst="rect">
            <a:avLst/>
          </a:prstGeom>
          <a:noFill/>
        </p:spPr>
        <p:txBody>
          <a:bodyPr wrap="none" rtlCol="0">
            <a:spAutoFit/>
          </a:bodyPr>
          <a:lstStyle/>
          <a:p>
            <a:r>
              <a:rPr lang="en-US" sz="2800" dirty="0"/>
              <a:t>Build Version Limitations</a:t>
            </a:r>
          </a:p>
        </p:txBody>
      </p:sp>
    </p:spTree>
    <p:extLst>
      <p:ext uri="{BB962C8B-B14F-4D97-AF65-F5344CB8AC3E}">
        <p14:creationId xmlns:p14="http://schemas.microsoft.com/office/powerpoint/2010/main" val="37001336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EE174D-4A17-42A4-A228-CB0032789E0E}"/>
              </a:ext>
            </a:extLst>
          </p:cNvPr>
          <p:cNvSpPr txBox="1"/>
          <p:nvPr/>
        </p:nvSpPr>
        <p:spPr>
          <a:xfrm>
            <a:off x="830847" y="2197315"/>
            <a:ext cx="11140574" cy="2123658"/>
          </a:xfrm>
          <a:prstGeom prst="rect">
            <a:avLst/>
          </a:prstGeom>
          <a:noFill/>
        </p:spPr>
        <p:txBody>
          <a:bodyPr wrap="square" rtlCol="0">
            <a:spAutoFit/>
          </a:bodyPr>
          <a:lstStyle/>
          <a:p>
            <a:r>
              <a:rPr lang="en-US" sz="4400" dirty="0"/>
              <a:t>Can I run the “Control Plane” in Containers?</a:t>
            </a:r>
          </a:p>
          <a:p>
            <a:r>
              <a:rPr lang="en-US" sz="4400" dirty="0">
                <a:solidFill>
                  <a:schemeClr val="accent2">
                    <a:lumMod val="75000"/>
                  </a:schemeClr>
                </a:solidFill>
              </a:rPr>
              <a:t>How about Desktops?</a:t>
            </a:r>
          </a:p>
          <a:p>
            <a:r>
              <a:rPr lang="en-US" sz="4400" dirty="0"/>
              <a:t>And then there are the apps.</a:t>
            </a:r>
          </a:p>
        </p:txBody>
      </p:sp>
      <p:sp>
        <p:nvSpPr>
          <p:cNvPr id="3" name="TextBox 2">
            <a:extLst>
              <a:ext uri="{FF2B5EF4-FFF2-40B4-BE49-F238E27FC236}">
                <a16:creationId xmlns:a16="http://schemas.microsoft.com/office/drawing/2014/main" id="{5F2D37D0-FEE7-4EA2-AF62-A4BDF4C8BF63}"/>
              </a:ext>
            </a:extLst>
          </p:cNvPr>
          <p:cNvSpPr txBox="1"/>
          <p:nvPr/>
        </p:nvSpPr>
        <p:spPr>
          <a:xfrm>
            <a:off x="533400" y="346363"/>
            <a:ext cx="4807150" cy="830997"/>
          </a:xfrm>
          <a:prstGeom prst="rect">
            <a:avLst/>
          </a:prstGeom>
          <a:noFill/>
        </p:spPr>
        <p:txBody>
          <a:bodyPr wrap="none" rtlCol="0">
            <a:spAutoFit/>
          </a:bodyPr>
          <a:lstStyle/>
          <a:p>
            <a:r>
              <a:rPr lang="en-US" sz="4800" dirty="0"/>
              <a:t>Using Containers</a:t>
            </a:r>
          </a:p>
        </p:txBody>
      </p:sp>
    </p:spTree>
    <p:extLst>
      <p:ext uri="{BB962C8B-B14F-4D97-AF65-F5344CB8AC3E}">
        <p14:creationId xmlns:p14="http://schemas.microsoft.com/office/powerpoint/2010/main" val="1639954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A8188B00-40A9-4BBE-B13A-01D2106354CA}"/>
              </a:ext>
            </a:extLst>
          </p:cNvPr>
          <p:cNvSpPr/>
          <p:nvPr/>
        </p:nvSpPr>
        <p:spPr>
          <a:xfrm>
            <a:off x="4482243" y="2047583"/>
            <a:ext cx="3478086" cy="3472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TextBox 7">
            <a:extLst>
              <a:ext uri="{FF2B5EF4-FFF2-40B4-BE49-F238E27FC236}">
                <a16:creationId xmlns:a16="http://schemas.microsoft.com/office/drawing/2014/main" id="{59815345-F3A6-4F23-99BC-ABDD7056D4F7}"/>
              </a:ext>
            </a:extLst>
          </p:cNvPr>
          <p:cNvSpPr txBox="1"/>
          <p:nvPr/>
        </p:nvSpPr>
        <p:spPr>
          <a:xfrm>
            <a:off x="236562" y="331786"/>
            <a:ext cx="6546664" cy="646331"/>
          </a:xfrm>
          <a:prstGeom prst="rect">
            <a:avLst/>
          </a:prstGeom>
          <a:noFill/>
        </p:spPr>
        <p:txBody>
          <a:bodyPr wrap="none" rtlCol="0">
            <a:spAutoFit/>
          </a:bodyPr>
          <a:lstStyle/>
          <a:p>
            <a:r>
              <a:rPr lang="en-US" sz="3600" dirty="0">
                <a:latin typeface="Segoe UI Light" panose="020B0502040204020203" pitchFamily="34" charset="0"/>
                <a:cs typeface="Segoe UI Light" panose="020B0502040204020203" pitchFamily="34" charset="0"/>
              </a:rPr>
              <a:t>Windows Containers &amp; GUI Apps</a:t>
            </a:r>
          </a:p>
        </p:txBody>
      </p:sp>
      <p:sp>
        <p:nvSpPr>
          <p:cNvPr id="11" name="&quot;Not Allowed&quot; Symbol 10">
            <a:extLst>
              <a:ext uri="{FF2B5EF4-FFF2-40B4-BE49-F238E27FC236}">
                <a16:creationId xmlns:a16="http://schemas.microsoft.com/office/drawing/2014/main" id="{7C110C6E-AFC4-456E-B91D-B584BF8C6DA8}"/>
              </a:ext>
            </a:extLst>
          </p:cNvPr>
          <p:cNvSpPr/>
          <p:nvPr/>
        </p:nvSpPr>
        <p:spPr>
          <a:xfrm>
            <a:off x="3638550" y="1244599"/>
            <a:ext cx="5087150" cy="4902201"/>
          </a:xfrm>
          <a:prstGeom prst="noSmoking">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TextBox 2">
            <a:extLst>
              <a:ext uri="{FF2B5EF4-FFF2-40B4-BE49-F238E27FC236}">
                <a16:creationId xmlns:a16="http://schemas.microsoft.com/office/drawing/2014/main" id="{6DF03D6F-9939-45DE-BBA7-AC4710BDCE3F}"/>
              </a:ext>
            </a:extLst>
          </p:cNvPr>
          <p:cNvSpPr txBox="1"/>
          <p:nvPr/>
        </p:nvSpPr>
        <p:spPr>
          <a:xfrm>
            <a:off x="4553750" y="2509443"/>
            <a:ext cx="3084499" cy="2215991"/>
          </a:xfrm>
          <a:prstGeom prst="rect">
            <a:avLst/>
          </a:prstGeom>
          <a:noFill/>
        </p:spPr>
        <p:txBody>
          <a:bodyPr wrap="none" rtlCol="0">
            <a:spAutoFit/>
          </a:bodyPr>
          <a:lstStyle/>
          <a:p>
            <a:r>
              <a:rPr lang="en-US" sz="13800" dirty="0"/>
              <a:t>GUI</a:t>
            </a:r>
          </a:p>
        </p:txBody>
      </p:sp>
    </p:spTree>
    <p:extLst>
      <p:ext uri="{BB962C8B-B14F-4D97-AF65-F5344CB8AC3E}">
        <p14:creationId xmlns:p14="http://schemas.microsoft.com/office/powerpoint/2010/main" val="479510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3"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plus(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A4CB-895D-46DF-B0A0-88B3B2330C03}"/>
              </a:ext>
            </a:extLst>
          </p:cNvPr>
          <p:cNvSpPr>
            <a:spLocks noGrp="1"/>
          </p:cNvSpPr>
          <p:nvPr>
            <p:ph type="title"/>
          </p:nvPr>
        </p:nvSpPr>
        <p:spPr/>
        <p:txBody>
          <a:bodyPr>
            <a:normAutofit/>
          </a:bodyPr>
          <a:lstStyle/>
          <a:p>
            <a:r>
              <a:rPr lang="en-US" sz="4000" dirty="0"/>
              <a:t>Mike Nelson</a:t>
            </a:r>
          </a:p>
        </p:txBody>
      </p:sp>
      <p:pic>
        <p:nvPicPr>
          <p:cNvPr id="6" name="Content Placeholder 5">
            <a:extLst>
              <a:ext uri="{FF2B5EF4-FFF2-40B4-BE49-F238E27FC236}">
                <a16:creationId xmlns:a16="http://schemas.microsoft.com/office/drawing/2014/main" id="{26050E82-2A83-4B98-BF5C-1A6A1D942E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99019" y="1162580"/>
            <a:ext cx="3030175" cy="4261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a:extLst>
              <a:ext uri="{FF2B5EF4-FFF2-40B4-BE49-F238E27FC236}">
                <a16:creationId xmlns:a16="http://schemas.microsoft.com/office/drawing/2014/main" id="{923FF464-D375-43D4-8C2C-EFA3FAE7ADCD}"/>
              </a:ext>
            </a:extLst>
          </p:cNvPr>
          <p:cNvSpPr>
            <a:spLocks noGrp="1"/>
          </p:cNvSpPr>
          <p:nvPr>
            <p:ph type="body" sz="half" idx="2"/>
          </p:nvPr>
        </p:nvSpPr>
        <p:spPr>
          <a:xfrm>
            <a:off x="839788" y="2057400"/>
            <a:ext cx="3932237" cy="1970590"/>
          </a:xfrm>
        </p:spPr>
        <p:txBody>
          <a:bodyPr>
            <a:normAutofit lnSpcReduction="10000"/>
          </a:bodyPr>
          <a:lstStyle/>
          <a:p>
            <a:r>
              <a:rPr lang="en-US" sz="2000" dirty="0"/>
              <a:t>Infrastructure Architect</a:t>
            </a:r>
          </a:p>
          <a:p>
            <a:r>
              <a:rPr lang="en-US" sz="2000" dirty="0"/>
              <a:t>Citrix CTP</a:t>
            </a:r>
          </a:p>
          <a:p>
            <a:r>
              <a:rPr lang="en-US" sz="2000" dirty="0"/>
              <a:t>Microsoft MVP</a:t>
            </a:r>
          </a:p>
          <a:p>
            <a:r>
              <a:rPr lang="en-US" sz="2000" dirty="0"/>
              <a:t>Microsoft Azure Advisor</a:t>
            </a:r>
          </a:p>
          <a:p>
            <a:r>
              <a:rPr lang="en-US" sz="2000" dirty="0"/>
              <a:t>VMware </a:t>
            </a:r>
            <a:r>
              <a:rPr lang="en-US" sz="2000" dirty="0" err="1"/>
              <a:t>vExpert</a:t>
            </a:r>
            <a:endParaRPr lang="en-US" sz="2000" dirty="0"/>
          </a:p>
        </p:txBody>
      </p:sp>
      <p:sp>
        <p:nvSpPr>
          <p:cNvPr id="7" name="TextBox 6">
            <a:extLst>
              <a:ext uri="{FF2B5EF4-FFF2-40B4-BE49-F238E27FC236}">
                <a16:creationId xmlns:a16="http://schemas.microsoft.com/office/drawing/2014/main" id="{5F60FA1C-4E83-4718-A96D-0C99464A1687}"/>
              </a:ext>
            </a:extLst>
          </p:cNvPr>
          <p:cNvSpPr txBox="1"/>
          <p:nvPr/>
        </p:nvSpPr>
        <p:spPr>
          <a:xfrm>
            <a:off x="839788" y="4132162"/>
            <a:ext cx="3135795" cy="830997"/>
          </a:xfrm>
          <a:prstGeom prst="rect">
            <a:avLst/>
          </a:prstGeom>
          <a:noFill/>
        </p:spPr>
        <p:txBody>
          <a:bodyPr wrap="none" rtlCol="0">
            <a:spAutoFit/>
          </a:bodyPr>
          <a:lstStyle/>
          <a:p>
            <a:r>
              <a:rPr lang="en-US" sz="2400" dirty="0"/>
              <a:t>@</a:t>
            </a:r>
            <a:r>
              <a:rPr lang="en-US" sz="2400" dirty="0" err="1"/>
              <a:t>nelmedia</a:t>
            </a:r>
            <a:endParaRPr lang="en-US" sz="2400" dirty="0"/>
          </a:p>
          <a:p>
            <a:r>
              <a:rPr lang="en-US" sz="2400" dirty="0"/>
              <a:t>nelmedia@gmail.com</a:t>
            </a:r>
          </a:p>
        </p:txBody>
      </p:sp>
      <p:pic>
        <p:nvPicPr>
          <p:cNvPr id="5" name="Picture 4">
            <a:extLst>
              <a:ext uri="{FF2B5EF4-FFF2-40B4-BE49-F238E27FC236}">
                <a16:creationId xmlns:a16="http://schemas.microsoft.com/office/drawing/2014/main" id="{51F9ED44-9E32-4F9A-8B87-FA11128F15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7874" y="105764"/>
            <a:ext cx="1319514" cy="495258"/>
          </a:xfrm>
          <a:prstGeom prst="rect">
            <a:avLst/>
          </a:prstGeom>
        </p:spPr>
      </p:pic>
    </p:spTree>
    <p:extLst>
      <p:ext uri="{BB962C8B-B14F-4D97-AF65-F5344CB8AC3E}">
        <p14:creationId xmlns:p14="http://schemas.microsoft.com/office/powerpoint/2010/main" val="42393756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500"/>
                                        <p:tgtEl>
                                          <p:spTgt spid="4">
                                            <p:txEl>
                                              <p:pRg st="0" end="0"/>
                                            </p:txEl>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fade">
                                      <p:cBhvr>
                                        <p:cTn id="24" dur="500"/>
                                        <p:tgtEl>
                                          <p:spTgt spid="4">
                                            <p:txEl>
                                              <p:pRg st="2" end="2"/>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4">
                                            <p:txEl>
                                              <p:pRg st="4" end="4"/>
                                            </p:txEl>
                                          </p:spTgt>
                                        </p:tgtEl>
                                        <p:attrNameLst>
                                          <p:attrName>style.visibility</p:attrName>
                                        </p:attrNameLst>
                                      </p:cBhvr>
                                      <p:to>
                                        <p:strVal val="visible"/>
                                      </p:to>
                                    </p:set>
                                    <p:animEffect transition="in" filter="fade">
                                      <p:cBhvr>
                                        <p:cTn id="32" dur="500"/>
                                        <p:tgtEl>
                                          <p:spTgt spid="4">
                                            <p:txEl>
                                              <p:pRg st="4" end="4"/>
                                            </p:txEl>
                                          </p:spTgt>
                                        </p:tgtEl>
                                      </p:cBhvr>
                                    </p:animEffect>
                                  </p:childTnLst>
                                </p:cTn>
                              </p:par>
                            </p:childTnLst>
                          </p:cTn>
                        </p:par>
                        <p:par>
                          <p:cTn id="33" fill="hold">
                            <p:stCondLst>
                              <p:cond delay="2500"/>
                            </p:stCondLst>
                            <p:childTnLst>
                              <p:par>
                                <p:cTn id="34" presetID="10" presetClass="entr" presetSubtype="0" fill="hold" grpId="0" nodeType="afterEffect">
                                  <p:stCondLst>
                                    <p:cond delay="100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CB6C9860-E7DC-4351-90CD-7CB51E577135}"/>
              </a:ext>
            </a:extLst>
          </p:cNvPr>
          <p:cNvSpPr txBox="1">
            <a:spLocks/>
          </p:cNvSpPr>
          <p:nvPr/>
        </p:nvSpPr>
        <p:spPr>
          <a:xfrm>
            <a:off x="-21528" y="10444"/>
            <a:ext cx="7896447" cy="70605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latin typeface="Segoe UI Light" panose="020B0502040204020203" pitchFamily="34" charset="0"/>
                <a:cs typeface="Segoe UI Light" panose="020B0502040204020203" pitchFamily="34" charset="0"/>
              </a:rPr>
              <a:t>Containers Running </a:t>
            </a:r>
            <a:r>
              <a:rPr lang="en-US" sz="3600" dirty="0" err="1">
                <a:latin typeface="Segoe UI Light" panose="020B0502040204020203" pitchFamily="34" charset="0"/>
                <a:cs typeface="Segoe UI Light" panose="020B0502040204020203" pitchFamily="34" charset="0"/>
              </a:rPr>
              <a:t>XenDesktop</a:t>
            </a:r>
            <a:r>
              <a:rPr lang="en-US" sz="3600" dirty="0">
                <a:latin typeface="Segoe UI Light" panose="020B0502040204020203" pitchFamily="34" charset="0"/>
                <a:cs typeface="Segoe UI Light" panose="020B0502040204020203" pitchFamily="34" charset="0"/>
              </a:rPr>
              <a:t> &amp; XenApp</a:t>
            </a:r>
          </a:p>
        </p:txBody>
      </p:sp>
      <p:sp>
        <p:nvSpPr>
          <p:cNvPr id="22" name="TextBox 21">
            <a:extLst>
              <a:ext uri="{FF2B5EF4-FFF2-40B4-BE49-F238E27FC236}">
                <a16:creationId xmlns:a16="http://schemas.microsoft.com/office/drawing/2014/main" id="{AC25D79B-80B6-47B7-9AE7-FB5D660FB4AB}"/>
              </a:ext>
            </a:extLst>
          </p:cNvPr>
          <p:cNvSpPr txBox="1"/>
          <p:nvPr/>
        </p:nvSpPr>
        <p:spPr>
          <a:xfrm>
            <a:off x="4393168" y="686819"/>
            <a:ext cx="3477758" cy="707886"/>
          </a:xfrm>
          <a:prstGeom prst="rect">
            <a:avLst/>
          </a:prstGeom>
          <a:noFill/>
        </p:spPr>
        <p:txBody>
          <a:bodyPr wrap="square" rtlCol="0">
            <a:spAutoFit/>
          </a:bodyPr>
          <a:lstStyle/>
          <a:p>
            <a:r>
              <a:rPr lang="en-US" sz="4000" dirty="0"/>
              <a:t>Control Plane</a:t>
            </a:r>
          </a:p>
        </p:txBody>
      </p:sp>
      <p:grpSp>
        <p:nvGrpSpPr>
          <p:cNvPr id="37" name="Group 36">
            <a:extLst>
              <a:ext uri="{FF2B5EF4-FFF2-40B4-BE49-F238E27FC236}">
                <a16:creationId xmlns:a16="http://schemas.microsoft.com/office/drawing/2014/main" id="{C98DFD0F-DD2E-4F15-9ACE-7A7C5457CC74}"/>
              </a:ext>
            </a:extLst>
          </p:cNvPr>
          <p:cNvGrpSpPr/>
          <p:nvPr/>
        </p:nvGrpSpPr>
        <p:grpSpPr>
          <a:xfrm>
            <a:off x="342956" y="1404078"/>
            <a:ext cx="2272655" cy="1320035"/>
            <a:chOff x="691311" y="1051208"/>
            <a:chExt cx="2931385" cy="1320035"/>
          </a:xfrm>
        </p:grpSpPr>
        <p:grpSp>
          <p:nvGrpSpPr>
            <p:cNvPr id="64" name="Group 63">
              <a:extLst>
                <a:ext uri="{FF2B5EF4-FFF2-40B4-BE49-F238E27FC236}">
                  <a16:creationId xmlns:a16="http://schemas.microsoft.com/office/drawing/2014/main" id="{3B684123-DF36-4CDF-8AA5-396BD1359F18}"/>
                </a:ext>
              </a:extLst>
            </p:cNvPr>
            <p:cNvGrpSpPr/>
            <p:nvPr/>
          </p:nvGrpSpPr>
          <p:grpSpPr>
            <a:xfrm>
              <a:off x="691311" y="1051208"/>
              <a:ext cx="2931385" cy="1320035"/>
              <a:chOff x="422871" y="4459660"/>
              <a:chExt cx="3472405" cy="1851949"/>
            </a:xfrm>
          </p:grpSpPr>
          <p:pic>
            <p:nvPicPr>
              <p:cNvPr id="66" name="Picture 65">
                <a:extLst>
                  <a:ext uri="{FF2B5EF4-FFF2-40B4-BE49-F238E27FC236}">
                    <a16:creationId xmlns:a16="http://schemas.microsoft.com/office/drawing/2014/main" id="{1372C56C-3C08-42F7-B4F7-452588EF0126}"/>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67" name="TextBox 66">
                <a:extLst>
                  <a:ext uri="{FF2B5EF4-FFF2-40B4-BE49-F238E27FC236}">
                    <a16:creationId xmlns:a16="http://schemas.microsoft.com/office/drawing/2014/main" id="{8DCB1BEF-204E-44C2-AA5A-DC3ABFDB1B86}"/>
                  </a:ext>
                </a:extLst>
              </p:cNvPr>
              <p:cNvSpPr txBox="1"/>
              <p:nvPr/>
            </p:nvSpPr>
            <p:spPr>
              <a:xfrm>
                <a:off x="2287165" y="4986441"/>
                <a:ext cx="1458411" cy="561336"/>
              </a:xfrm>
              <a:prstGeom prst="rect">
                <a:avLst/>
              </a:prstGeom>
              <a:noFill/>
            </p:spPr>
            <p:txBody>
              <a:bodyPr wrap="square" rtlCol="0">
                <a:spAutoFit/>
              </a:bodyPr>
              <a:lstStyle/>
              <a:p>
                <a:pPr algn="ctr"/>
                <a:r>
                  <a:rPr lang="en-US" sz="2000" b="1" dirty="0">
                    <a:solidFill>
                      <a:schemeClr val="bg1"/>
                    </a:solidFill>
                  </a:rPr>
                  <a:t>SQL</a:t>
                </a:r>
              </a:p>
            </p:txBody>
          </p:sp>
        </p:grpSp>
        <p:pic>
          <p:nvPicPr>
            <p:cNvPr id="68" name="Picture 67">
              <a:extLst>
                <a:ext uri="{FF2B5EF4-FFF2-40B4-BE49-F238E27FC236}">
                  <a16:creationId xmlns:a16="http://schemas.microsoft.com/office/drawing/2014/main" id="{3873D31F-30BF-4AC4-90EE-0268F65D7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241" y="1159612"/>
              <a:ext cx="1241130" cy="1103226"/>
            </a:xfrm>
            <a:prstGeom prst="rect">
              <a:avLst/>
            </a:prstGeom>
          </p:spPr>
        </p:pic>
      </p:grpSp>
      <p:grpSp>
        <p:nvGrpSpPr>
          <p:cNvPr id="7" name="Group 6">
            <a:extLst>
              <a:ext uri="{FF2B5EF4-FFF2-40B4-BE49-F238E27FC236}">
                <a16:creationId xmlns:a16="http://schemas.microsoft.com/office/drawing/2014/main" id="{845CBAC2-3122-4973-B8A4-63BBD826B968}"/>
              </a:ext>
            </a:extLst>
          </p:cNvPr>
          <p:cNvGrpSpPr/>
          <p:nvPr/>
        </p:nvGrpSpPr>
        <p:grpSpPr>
          <a:xfrm>
            <a:off x="2592106" y="1404077"/>
            <a:ext cx="2272655" cy="1320035"/>
            <a:chOff x="2347555" y="1095720"/>
            <a:chExt cx="2272655" cy="1320035"/>
          </a:xfrm>
        </p:grpSpPr>
        <p:grpSp>
          <p:nvGrpSpPr>
            <p:cNvPr id="63" name="Group 62">
              <a:extLst>
                <a:ext uri="{FF2B5EF4-FFF2-40B4-BE49-F238E27FC236}">
                  <a16:creationId xmlns:a16="http://schemas.microsoft.com/office/drawing/2014/main" id="{D46CF8A8-FF87-4BB3-8014-769FE1A3A0F9}"/>
                </a:ext>
              </a:extLst>
            </p:cNvPr>
            <p:cNvGrpSpPr/>
            <p:nvPr/>
          </p:nvGrpSpPr>
          <p:grpSpPr>
            <a:xfrm>
              <a:off x="2347555" y="1095720"/>
              <a:ext cx="2272655" cy="1320035"/>
              <a:chOff x="422871" y="4459660"/>
              <a:chExt cx="3472405" cy="1851949"/>
            </a:xfrm>
          </p:grpSpPr>
          <p:pic>
            <p:nvPicPr>
              <p:cNvPr id="75" name="Picture 74">
                <a:extLst>
                  <a:ext uri="{FF2B5EF4-FFF2-40B4-BE49-F238E27FC236}">
                    <a16:creationId xmlns:a16="http://schemas.microsoft.com/office/drawing/2014/main" id="{B51A0D1F-1428-4398-B6D8-262FFF9543E0}"/>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76" name="TextBox 75">
                <a:extLst>
                  <a:ext uri="{FF2B5EF4-FFF2-40B4-BE49-F238E27FC236}">
                    <a16:creationId xmlns:a16="http://schemas.microsoft.com/office/drawing/2014/main" id="{7AE2D443-1534-47F5-A9CB-3087E2A495FF}"/>
                  </a:ext>
                </a:extLst>
              </p:cNvPr>
              <p:cNvSpPr txBox="1"/>
              <p:nvPr/>
            </p:nvSpPr>
            <p:spPr>
              <a:xfrm>
                <a:off x="2287163" y="4986441"/>
                <a:ext cx="1608111" cy="561336"/>
              </a:xfrm>
              <a:prstGeom prst="rect">
                <a:avLst/>
              </a:prstGeom>
              <a:noFill/>
            </p:spPr>
            <p:txBody>
              <a:bodyPr wrap="square" rtlCol="0">
                <a:spAutoFit/>
              </a:bodyPr>
              <a:lstStyle/>
              <a:p>
                <a:pPr algn="ctr"/>
                <a:r>
                  <a:rPr lang="en-US" sz="2000" b="1" dirty="0">
                    <a:solidFill>
                      <a:schemeClr val="bg1"/>
                    </a:solidFill>
                  </a:rPr>
                  <a:t>License</a:t>
                </a:r>
              </a:p>
            </p:txBody>
          </p:sp>
        </p:grpSp>
        <p:pic>
          <p:nvPicPr>
            <p:cNvPr id="92" name="Picture 91">
              <a:extLst>
                <a:ext uri="{FF2B5EF4-FFF2-40B4-BE49-F238E27FC236}">
                  <a16:creationId xmlns:a16="http://schemas.microsoft.com/office/drawing/2014/main" id="{2DF2625A-E1F2-4972-BF4F-BE7203617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8941" y="1235472"/>
              <a:ext cx="1008217" cy="1008217"/>
            </a:xfrm>
            <a:prstGeom prst="rect">
              <a:avLst/>
            </a:prstGeom>
          </p:spPr>
        </p:pic>
        <p:pic>
          <p:nvPicPr>
            <p:cNvPr id="93" name="Picture 92">
              <a:extLst>
                <a:ext uri="{FF2B5EF4-FFF2-40B4-BE49-F238E27FC236}">
                  <a16:creationId xmlns:a16="http://schemas.microsoft.com/office/drawing/2014/main" id="{9112C8B4-2784-46D4-A37C-A08D4CBCE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9917" y="1119642"/>
              <a:ext cx="962228" cy="1103226"/>
            </a:xfrm>
            <a:prstGeom prst="rect">
              <a:avLst/>
            </a:prstGeom>
          </p:spPr>
        </p:pic>
      </p:grpSp>
      <p:grpSp>
        <p:nvGrpSpPr>
          <p:cNvPr id="8" name="Group 7">
            <a:extLst>
              <a:ext uri="{FF2B5EF4-FFF2-40B4-BE49-F238E27FC236}">
                <a16:creationId xmlns:a16="http://schemas.microsoft.com/office/drawing/2014/main" id="{3E33AB49-02F3-4582-A627-869AA6BA0ABA}"/>
              </a:ext>
            </a:extLst>
          </p:cNvPr>
          <p:cNvGrpSpPr/>
          <p:nvPr/>
        </p:nvGrpSpPr>
        <p:grpSpPr>
          <a:xfrm>
            <a:off x="4899333" y="1404077"/>
            <a:ext cx="2272655" cy="1320035"/>
            <a:chOff x="4654782" y="1095720"/>
            <a:chExt cx="2272655" cy="1320035"/>
          </a:xfrm>
        </p:grpSpPr>
        <p:grpSp>
          <p:nvGrpSpPr>
            <p:cNvPr id="78" name="Group 77">
              <a:extLst>
                <a:ext uri="{FF2B5EF4-FFF2-40B4-BE49-F238E27FC236}">
                  <a16:creationId xmlns:a16="http://schemas.microsoft.com/office/drawing/2014/main" id="{64142D6B-C5F6-4F7B-A885-0EE7F4629639}"/>
                </a:ext>
              </a:extLst>
            </p:cNvPr>
            <p:cNvGrpSpPr/>
            <p:nvPr/>
          </p:nvGrpSpPr>
          <p:grpSpPr>
            <a:xfrm>
              <a:off x="4654782" y="1095720"/>
              <a:ext cx="2272655" cy="1320035"/>
              <a:chOff x="422871" y="4459660"/>
              <a:chExt cx="3472405" cy="1851949"/>
            </a:xfrm>
          </p:grpSpPr>
          <p:pic>
            <p:nvPicPr>
              <p:cNvPr id="80" name="Picture 79">
                <a:extLst>
                  <a:ext uri="{FF2B5EF4-FFF2-40B4-BE49-F238E27FC236}">
                    <a16:creationId xmlns:a16="http://schemas.microsoft.com/office/drawing/2014/main" id="{7A84C996-AEE4-48C5-A191-F2AE7550DC04}"/>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81" name="TextBox 80">
                <a:extLst>
                  <a:ext uri="{FF2B5EF4-FFF2-40B4-BE49-F238E27FC236}">
                    <a16:creationId xmlns:a16="http://schemas.microsoft.com/office/drawing/2014/main" id="{B8C5669C-DFBA-4C96-A04E-BE6A7DB42FB4}"/>
                  </a:ext>
                </a:extLst>
              </p:cNvPr>
              <p:cNvSpPr txBox="1"/>
              <p:nvPr/>
            </p:nvSpPr>
            <p:spPr>
              <a:xfrm>
                <a:off x="2279180" y="5093314"/>
                <a:ext cx="1458411" cy="431797"/>
              </a:xfrm>
              <a:prstGeom prst="rect">
                <a:avLst/>
              </a:prstGeom>
              <a:noFill/>
            </p:spPr>
            <p:txBody>
              <a:bodyPr wrap="square" rtlCol="0">
                <a:spAutoFit/>
              </a:bodyPr>
              <a:lstStyle/>
              <a:p>
                <a:pPr algn="ctr"/>
                <a:r>
                  <a:rPr lang="en-US" sz="1400" b="1" dirty="0">
                    <a:solidFill>
                      <a:schemeClr val="bg1"/>
                    </a:solidFill>
                  </a:rPr>
                  <a:t>Director</a:t>
                </a:r>
                <a:endParaRPr lang="en-US" sz="2000" b="1" dirty="0">
                  <a:solidFill>
                    <a:schemeClr val="bg1"/>
                  </a:solidFill>
                </a:endParaRPr>
              </a:p>
            </p:txBody>
          </p:sp>
        </p:grpSp>
        <p:pic>
          <p:nvPicPr>
            <p:cNvPr id="94" name="Picture 93">
              <a:extLst>
                <a:ext uri="{FF2B5EF4-FFF2-40B4-BE49-F238E27FC236}">
                  <a16:creationId xmlns:a16="http://schemas.microsoft.com/office/drawing/2014/main" id="{258AE115-FCA2-4FBA-9D96-84D1A06BB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405" y="1251628"/>
              <a:ext cx="1008217" cy="1008217"/>
            </a:xfrm>
            <a:prstGeom prst="rect">
              <a:avLst/>
            </a:prstGeom>
          </p:spPr>
        </p:pic>
      </p:grpSp>
      <p:grpSp>
        <p:nvGrpSpPr>
          <p:cNvPr id="9" name="Group 8">
            <a:extLst>
              <a:ext uri="{FF2B5EF4-FFF2-40B4-BE49-F238E27FC236}">
                <a16:creationId xmlns:a16="http://schemas.microsoft.com/office/drawing/2014/main" id="{DFAE8074-186E-4D74-A13E-09D7FC87548F}"/>
              </a:ext>
            </a:extLst>
          </p:cNvPr>
          <p:cNvGrpSpPr/>
          <p:nvPr/>
        </p:nvGrpSpPr>
        <p:grpSpPr>
          <a:xfrm>
            <a:off x="7171988" y="1387921"/>
            <a:ext cx="2272655" cy="1320035"/>
            <a:chOff x="6927437" y="1079564"/>
            <a:chExt cx="2272655" cy="1320035"/>
          </a:xfrm>
        </p:grpSpPr>
        <p:grpSp>
          <p:nvGrpSpPr>
            <p:cNvPr id="83" name="Group 82">
              <a:extLst>
                <a:ext uri="{FF2B5EF4-FFF2-40B4-BE49-F238E27FC236}">
                  <a16:creationId xmlns:a16="http://schemas.microsoft.com/office/drawing/2014/main" id="{02F8E5C4-0875-48B1-903A-D95D8F5EF90D}"/>
                </a:ext>
              </a:extLst>
            </p:cNvPr>
            <p:cNvGrpSpPr/>
            <p:nvPr/>
          </p:nvGrpSpPr>
          <p:grpSpPr>
            <a:xfrm>
              <a:off x="6927437" y="1079564"/>
              <a:ext cx="2272655" cy="1320035"/>
              <a:chOff x="422871" y="4459660"/>
              <a:chExt cx="3472405" cy="1851949"/>
            </a:xfrm>
          </p:grpSpPr>
          <p:pic>
            <p:nvPicPr>
              <p:cNvPr id="85" name="Picture 84">
                <a:extLst>
                  <a:ext uri="{FF2B5EF4-FFF2-40B4-BE49-F238E27FC236}">
                    <a16:creationId xmlns:a16="http://schemas.microsoft.com/office/drawing/2014/main" id="{80A5B66F-9CE1-400E-945E-0960FBF972F1}"/>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86" name="TextBox 85">
                <a:extLst>
                  <a:ext uri="{FF2B5EF4-FFF2-40B4-BE49-F238E27FC236}">
                    <a16:creationId xmlns:a16="http://schemas.microsoft.com/office/drawing/2014/main" id="{5B903B62-1DA5-4DF0-BD42-4C2EC3FEFDC3}"/>
                  </a:ext>
                </a:extLst>
              </p:cNvPr>
              <p:cNvSpPr txBox="1"/>
              <p:nvPr/>
            </p:nvSpPr>
            <p:spPr>
              <a:xfrm>
                <a:off x="2287165" y="4986441"/>
                <a:ext cx="1458411" cy="561336"/>
              </a:xfrm>
              <a:prstGeom prst="rect">
                <a:avLst/>
              </a:prstGeom>
              <a:noFill/>
            </p:spPr>
            <p:txBody>
              <a:bodyPr wrap="square" rtlCol="0">
                <a:spAutoFit/>
              </a:bodyPr>
              <a:lstStyle/>
              <a:p>
                <a:pPr algn="ctr"/>
                <a:r>
                  <a:rPr lang="en-US" sz="2000" b="1" dirty="0">
                    <a:solidFill>
                      <a:schemeClr val="bg1"/>
                    </a:solidFill>
                  </a:rPr>
                  <a:t>DDC</a:t>
                </a:r>
              </a:p>
            </p:txBody>
          </p:sp>
        </p:grpSp>
        <p:pic>
          <p:nvPicPr>
            <p:cNvPr id="95" name="Picture 94">
              <a:extLst>
                <a:ext uri="{FF2B5EF4-FFF2-40B4-BE49-F238E27FC236}">
                  <a16:creationId xmlns:a16="http://schemas.microsoft.com/office/drawing/2014/main" id="{990426EA-96B6-4614-BC7F-9FD872CE0C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0878" y="1227465"/>
              <a:ext cx="1008217" cy="1008217"/>
            </a:xfrm>
            <a:prstGeom prst="rect">
              <a:avLst/>
            </a:prstGeom>
          </p:spPr>
        </p:pic>
      </p:grpSp>
      <p:grpSp>
        <p:nvGrpSpPr>
          <p:cNvPr id="10" name="Group 9">
            <a:extLst>
              <a:ext uri="{FF2B5EF4-FFF2-40B4-BE49-F238E27FC236}">
                <a16:creationId xmlns:a16="http://schemas.microsoft.com/office/drawing/2014/main" id="{E5AE7806-2C33-480D-B078-36DC1643A4DC}"/>
              </a:ext>
            </a:extLst>
          </p:cNvPr>
          <p:cNvGrpSpPr/>
          <p:nvPr/>
        </p:nvGrpSpPr>
        <p:grpSpPr>
          <a:xfrm>
            <a:off x="9456781" y="1395962"/>
            <a:ext cx="2272655" cy="1320035"/>
            <a:chOff x="9212230" y="1087605"/>
            <a:chExt cx="2272655" cy="1320035"/>
          </a:xfrm>
        </p:grpSpPr>
        <p:grpSp>
          <p:nvGrpSpPr>
            <p:cNvPr id="88" name="Group 87">
              <a:extLst>
                <a:ext uri="{FF2B5EF4-FFF2-40B4-BE49-F238E27FC236}">
                  <a16:creationId xmlns:a16="http://schemas.microsoft.com/office/drawing/2014/main" id="{C6647489-9A7B-4DDA-A90C-19830A6A9016}"/>
                </a:ext>
              </a:extLst>
            </p:cNvPr>
            <p:cNvGrpSpPr/>
            <p:nvPr/>
          </p:nvGrpSpPr>
          <p:grpSpPr>
            <a:xfrm>
              <a:off x="9212230" y="1087605"/>
              <a:ext cx="2272655" cy="1320035"/>
              <a:chOff x="422871" y="4459660"/>
              <a:chExt cx="3472405" cy="1851949"/>
            </a:xfrm>
          </p:grpSpPr>
          <p:pic>
            <p:nvPicPr>
              <p:cNvPr id="90" name="Picture 89">
                <a:extLst>
                  <a:ext uri="{FF2B5EF4-FFF2-40B4-BE49-F238E27FC236}">
                    <a16:creationId xmlns:a16="http://schemas.microsoft.com/office/drawing/2014/main" id="{90FEBE43-B287-429A-A8D4-BDFB249E5F5C}"/>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91" name="TextBox 90">
                <a:extLst>
                  <a:ext uri="{FF2B5EF4-FFF2-40B4-BE49-F238E27FC236}">
                    <a16:creationId xmlns:a16="http://schemas.microsoft.com/office/drawing/2014/main" id="{4FF9811E-2821-4444-83F7-F4360C43EC95}"/>
                  </a:ext>
                </a:extLst>
              </p:cNvPr>
              <p:cNvSpPr txBox="1"/>
              <p:nvPr/>
            </p:nvSpPr>
            <p:spPr>
              <a:xfrm>
                <a:off x="2287163" y="4986441"/>
                <a:ext cx="1589565" cy="561336"/>
              </a:xfrm>
              <a:prstGeom prst="rect">
                <a:avLst/>
              </a:prstGeom>
              <a:noFill/>
            </p:spPr>
            <p:txBody>
              <a:bodyPr wrap="square" rtlCol="0">
                <a:spAutoFit/>
              </a:bodyPr>
              <a:lstStyle/>
              <a:p>
                <a:pPr algn="ctr"/>
                <a:r>
                  <a:rPr lang="en-US" sz="2000" b="1" dirty="0">
                    <a:solidFill>
                      <a:schemeClr val="bg1"/>
                    </a:solidFill>
                  </a:rPr>
                  <a:t>Studio</a:t>
                </a:r>
              </a:p>
            </p:txBody>
          </p:sp>
        </p:grpSp>
        <p:pic>
          <p:nvPicPr>
            <p:cNvPr id="96" name="Picture 95">
              <a:extLst>
                <a:ext uri="{FF2B5EF4-FFF2-40B4-BE49-F238E27FC236}">
                  <a16:creationId xmlns:a16="http://schemas.microsoft.com/office/drawing/2014/main" id="{97EEFC2B-8CD5-49E1-9E22-B96ACCB7B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09773" y="1223620"/>
              <a:ext cx="1008217" cy="1008217"/>
            </a:xfrm>
            <a:prstGeom prst="rect">
              <a:avLst/>
            </a:prstGeom>
          </p:spPr>
        </p:pic>
      </p:grpSp>
      <p:grpSp>
        <p:nvGrpSpPr>
          <p:cNvPr id="97" name="Group 96">
            <a:extLst>
              <a:ext uri="{FF2B5EF4-FFF2-40B4-BE49-F238E27FC236}">
                <a16:creationId xmlns:a16="http://schemas.microsoft.com/office/drawing/2014/main" id="{E4050B4E-443E-4ED3-A8B0-EEE5970C98B6}"/>
              </a:ext>
            </a:extLst>
          </p:cNvPr>
          <p:cNvGrpSpPr/>
          <p:nvPr/>
        </p:nvGrpSpPr>
        <p:grpSpPr>
          <a:xfrm>
            <a:off x="2745188" y="3508203"/>
            <a:ext cx="2272655" cy="1320035"/>
            <a:chOff x="4654782" y="1095720"/>
            <a:chExt cx="2272655" cy="1320035"/>
          </a:xfrm>
        </p:grpSpPr>
        <p:grpSp>
          <p:nvGrpSpPr>
            <p:cNvPr id="98" name="Group 97">
              <a:extLst>
                <a:ext uri="{FF2B5EF4-FFF2-40B4-BE49-F238E27FC236}">
                  <a16:creationId xmlns:a16="http://schemas.microsoft.com/office/drawing/2014/main" id="{B69DC7AF-79E9-45CD-B44B-C7A0CCDAAF80}"/>
                </a:ext>
              </a:extLst>
            </p:cNvPr>
            <p:cNvGrpSpPr/>
            <p:nvPr/>
          </p:nvGrpSpPr>
          <p:grpSpPr>
            <a:xfrm>
              <a:off x="4654782" y="1095720"/>
              <a:ext cx="2272655" cy="1320035"/>
              <a:chOff x="422871" y="4459660"/>
              <a:chExt cx="3472405" cy="1851949"/>
            </a:xfrm>
          </p:grpSpPr>
          <p:pic>
            <p:nvPicPr>
              <p:cNvPr id="100" name="Picture 99">
                <a:extLst>
                  <a:ext uri="{FF2B5EF4-FFF2-40B4-BE49-F238E27FC236}">
                    <a16:creationId xmlns:a16="http://schemas.microsoft.com/office/drawing/2014/main" id="{F7507DBD-F175-4D79-A567-6EEBEFEA1296}"/>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101" name="TextBox 100">
                <a:extLst>
                  <a:ext uri="{FF2B5EF4-FFF2-40B4-BE49-F238E27FC236}">
                    <a16:creationId xmlns:a16="http://schemas.microsoft.com/office/drawing/2014/main" id="{EE2C9ACA-CA61-4263-B34B-59BE826F871C}"/>
                  </a:ext>
                </a:extLst>
              </p:cNvPr>
              <p:cNvSpPr txBox="1"/>
              <p:nvPr/>
            </p:nvSpPr>
            <p:spPr>
              <a:xfrm>
                <a:off x="2279178" y="5093314"/>
                <a:ext cx="1616096" cy="431797"/>
              </a:xfrm>
              <a:prstGeom prst="rect">
                <a:avLst/>
              </a:prstGeom>
              <a:noFill/>
            </p:spPr>
            <p:txBody>
              <a:bodyPr wrap="square" rtlCol="0">
                <a:spAutoFit/>
              </a:bodyPr>
              <a:lstStyle/>
              <a:p>
                <a:pPr algn="ctr"/>
                <a:r>
                  <a:rPr lang="en-US" sz="1400" b="1" dirty="0">
                    <a:solidFill>
                      <a:schemeClr val="bg1"/>
                    </a:solidFill>
                  </a:rPr>
                  <a:t>Storefront</a:t>
                </a:r>
                <a:endParaRPr lang="en-US" sz="2000" b="1" dirty="0">
                  <a:solidFill>
                    <a:schemeClr val="bg1"/>
                  </a:solidFill>
                </a:endParaRPr>
              </a:p>
            </p:txBody>
          </p:sp>
        </p:grpSp>
        <p:pic>
          <p:nvPicPr>
            <p:cNvPr id="99" name="Picture 98">
              <a:extLst>
                <a:ext uri="{FF2B5EF4-FFF2-40B4-BE49-F238E27FC236}">
                  <a16:creationId xmlns:a16="http://schemas.microsoft.com/office/drawing/2014/main" id="{F11D21A1-0BC9-41AD-AE19-A5826D1198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405" y="1251628"/>
              <a:ext cx="1008217" cy="1008217"/>
            </a:xfrm>
            <a:prstGeom prst="rect">
              <a:avLst/>
            </a:prstGeom>
          </p:spPr>
        </p:pic>
      </p:grpSp>
      <p:grpSp>
        <p:nvGrpSpPr>
          <p:cNvPr id="102" name="Group 101">
            <a:extLst>
              <a:ext uri="{FF2B5EF4-FFF2-40B4-BE49-F238E27FC236}">
                <a16:creationId xmlns:a16="http://schemas.microsoft.com/office/drawing/2014/main" id="{EB4513A7-CAF5-4045-A0E5-515E69DA26B9}"/>
              </a:ext>
            </a:extLst>
          </p:cNvPr>
          <p:cNvGrpSpPr/>
          <p:nvPr/>
        </p:nvGrpSpPr>
        <p:grpSpPr>
          <a:xfrm>
            <a:off x="5969744" y="3453730"/>
            <a:ext cx="2357433" cy="1320035"/>
            <a:chOff x="691311" y="1051208"/>
            <a:chExt cx="3040735" cy="1320035"/>
          </a:xfrm>
        </p:grpSpPr>
        <p:grpSp>
          <p:nvGrpSpPr>
            <p:cNvPr id="103" name="Group 102">
              <a:extLst>
                <a:ext uri="{FF2B5EF4-FFF2-40B4-BE49-F238E27FC236}">
                  <a16:creationId xmlns:a16="http://schemas.microsoft.com/office/drawing/2014/main" id="{8341B514-629E-4860-8EA6-C86F745D0991}"/>
                </a:ext>
              </a:extLst>
            </p:cNvPr>
            <p:cNvGrpSpPr/>
            <p:nvPr/>
          </p:nvGrpSpPr>
          <p:grpSpPr>
            <a:xfrm>
              <a:off x="691311" y="1051208"/>
              <a:ext cx="3040735" cy="1320035"/>
              <a:chOff x="422871" y="4459660"/>
              <a:chExt cx="3601937" cy="1851949"/>
            </a:xfrm>
          </p:grpSpPr>
          <p:pic>
            <p:nvPicPr>
              <p:cNvPr id="105" name="Picture 104">
                <a:extLst>
                  <a:ext uri="{FF2B5EF4-FFF2-40B4-BE49-F238E27FC236}">
                    <a16:creationId xmlns:a16="http://schemas.microsoft.com/office/drawing/2014/main" id="{BB19A962-451D-4D5B-83D3-C33DB3519976}"/>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106" name="TextBox 105">
                <a:extLst>
                  <a:ext uri="{FF2B5EF4-FFF2-40B4-BE49-F238E27FC236}">
                    <a16:creationId xmlns:a16="http://schemas.microsoft.com/office/drawing/2014/main" id="{6E78C8A5-9884-400F-A433-B795F0F355F0}"/>
                  </a:ext>
                </a:extLst>
              </p:cNvPr>
              <p:cNvSpPr txBox="1"/>
              <p:nvPr/>
            </p:nvSpPr>
            <p:spPr>
              <a:xfrm>
                <a:off x="2142878" y="5020554"/>
                <a:ext cx="1881930" cy="474976"/>
              </a:xfrm>
              <a:prstGeom prst="rect">
                <a:avLst/>
              </a:prstGeom>
              <a:noFill/>
            </p:spPr>
            <p:txBody>
              <a:bodyPr wrap="square" rtlCol="0">
                <a:spAutoFit/>
              </a:bodyPr>
              <a:lstStyle/>
              <a:p>
                <a:pPr algn="ctr"/>
                <a:r>
                  <a:rPr lang="en-US" sz="1600" b="1" dirty="0">
                    <a:solidFill>
                      <a:schemeClr val="bg1"/>
                    </a:solidFill>
                  </a:rPr>
                  <a:t>Netscaler</a:t>
                </a:r>
              </a:p>
            </p:txBody>
          </p:sp>
        </p:grpSp>
        <p:pic>
          <p:nvPicPr>
            <p:cNvPr id="104" name="Picture 103">
              <a:extLst>
                <a:ext uri="{FF2B5EF4-FFF2-40B4-BE49-F238E27FC236}">
                  <a16:creationId xmlns:a16="http://schemas.microsoft.com/office/drawing/2014/main" id="{9D1A9BE9-EA79-4723-9FC9-E12A93E8F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241" y="1159612"/>
              <a:ext cx="1241130" cy="1103226"/>
            </a:xfrm>
            <a:prstGeom prst="rect">
              <a:avLst/>
            </a:prstGeom>
          </p:spPr>
        </p:pic>
      </p:grpSp>
      <p:grpSp>
        <p:nvGrpSpPr>
          <p:cNvPr id="107" name="Group 106">
            <a:extLst>
              <a:ext uri="{FF2B5EF4-FFF2-40B4-BE49-F238E27FC236}">
                <a16:creationId xmlns:a16="http://schemas.microsoft.com/office/drawing/2014/main" id="{36701B0A-0793-4BA0-98D8-15DD5CCE6C5E}"/>
              </a:ext>
            </a:extLst>
          </p:cNvPr>
          <p:cNvGrpSpPr/>
          <p:nvPr/>
        </p:nvGrpSpPr>
        <p:grpSpPr>
          <a:xfrm>
            <a:off x="1362955" y="5184975"/>
            <a:ext cx="2272655" cy="1320035"/>
            <a:chOff x="4654782" y="1095720"/>
            <a:chExt cx="2272655" cy="1320035"/>
          </a:xfrm>
        </p:grpSpPr>
        <p:grpSp>
          <p:nvGrpSpPr>
            <p:cNvPr id="108" name="Group 107">
              <a:extLst>
                <a:ext uri="{FF2B5EF4-FFF2-40B4-BE49-F238E27FC236}">
                  <a16:creationId xmlns:a16="http://schemas.microsoft.com/office/drawing/2014/main" id="{187DCFE8-7FE1-4F35-BD44-0F65E03FE740}"/>
                </a:ext>
              </a:extLst>
            </p:cNvPr>
            <p:cNvGrpSpPr/>
            <p:nvPr/>
          </p:nvGrpSpPr>
          <p:grpSpPr>
            <a:xfrm>
              <a:off x="4654782" y="1095720"/>
              <a:ext cx="2272655" cy="1320035"/>
              <a:chOff x="422871" y="4459660"/>
              <a:chExt cx="3472405" cy="1851949"/>
            </a:xfrm>
          </p:grpSpPr>
          <p:pic>
            <p:nvPicPr>
              <p:cNvPr id="110" name="Picture 109">
                <a:extLst>
                  <a:ext uri="{FF2B5EF4-FFF2-40B4-BE49-F238E27FC236}">
                    <a16:creationId xmlns:a16="http://schemas.microsoft.com/office/drawing/2014/main" id="{E9327401-9759-4F16-8A14-5DD70E7F5820}"/>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111" name="TextBox 110">
                <a:extLst>
                  <a:ext uri="{FF2B5EF4-FFF2-40B4-BE49-F238E27FC236}">
                    <a16:creationId xmlns:a16="http://schemas.microsoft.com/office/drawing/2014/main" id="{0C4C6554-5E10-41B3-9058-79AF123FE147}"/>
                  </a:ext>
                </a:extLst>
              </p:cNvPr>
              <p:cNvSpPr txBox="1"/>
              <p:nvPr/>
            </p:nvSpPr>
            <p:spPr>
              <a:xfrm>
                <a:off x="2279178" y="5093314"/>
                <a:ext cx="1616096" cy="431797"/>
              </a:xfrm>
              <a:prstGeom prst="rect">
                <a:avLst/>
              </a:prstGeom>
              <a:noFill/>
            </p:spPr>
            <p:txBody>
              <a:bodyPr wrap="square" rtlCol="0">
                <a:spAutoFit/>
              </a:bodyPr>
              <a:lstStyle/>
              <a:p>
                <a:pPr algn="ctr"/>
                <a:r>
                  <a:rPr lang="en-US" sz="1400" b="1" dirty="0">
                    <a:solidFill>
                      <a:schemeClr val="bg1"/>
                    </a:solidFill>
                  </a:rPr>
                  <a:t>XenApp</a:t>
                </a:r>
                <a:endParaRPr lang="en-US" sz="2000" b="1" dirty="0">
                  <a:solidFill>
                    <a:schemeClr val="bg1"/>
                  </a:solidFill>
                </a:endParaRPr>
              </a:p>
            </p:txBody>
          </p:sp>
        </p:grpSp>
        <p:pic>
          <p:nvPicPr>
            <p:cNvPr id="109" name="Picture 108">
              <a:extLst>
                <a:ext uri="{FF2B5EF4-FFF2-40B4-BE49-F238E27FC236}">
                  <a16:creationId xmlns:a16="http://schemas.microsoft.com/office/drawing/2014/main" id="{A99A58AF-D516-406B-9403-88A14C5925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405" y="1251628"/>
              <a:ext cx="1008217" cy="1008217"/>
            </a:xfrm>
            <a:prstGeom prst="rect">
              <a:avLst/>
            </a:prstGeom>
          </p:spPr>
        </p:pic>
      </p:grpSp>
      <p:grpSp>
        <p:nvGrpSpPr>
          <p:cNvPr id="112" name="Group 111">
            <a:extLst>
              <a:ext uri="{FF2B5EF4-FFF2-40B4-BE49-F238E27FC236}">
                <a16:creationId xmlns:a16="http://schemas.microsoft.com/office/drawing/2014/main" id="{564FAFF7-C880-4412-AAE5-37770CE50407}"/>
              </a:ext>
            </a:extLst>
          </p:cNvPr>
          <p:cNvGrpSpPr/>
          <p:nvPr/>
        </p:nvGrpSpPr>
        <p:grpSpPr>
          <a:xfrm>
            <a:off x="4587938" y="5103251"/>
            <a:ext cx="2272655" cy="1320035"/>
            <a:chOff x="4654782" y="1095720"/>
            <a:chExt cx="2272655" cy="1320035"/>
          </a:xfrm>
        </p:grpSpPr>
        <p:grpSp>
          <p:nvGrpSpPr>
            <p:cNvPr id="113" name="Group 112">
              <a:extLst>
                <a:ext uri="{FF2B5EF4-FFF2-40B4-BE49-F238E27FC236}">
                  <a16:creationId xmlns:a16="http://schemas.microsoft.com/office/drawing/2014/main" id="{A2903F24-D680-4EC0-89BB-5DF5341B5A93}"/>
                </a:ext>
              </a:extLst>
            </p:cNvPr>
            <p:cNvGrpSpPr/>
            <p:nvPr/>
          </p:nvGrpSpPr>
          <p:grpSpPr>
            <a:xfrm>
              <a:off x="4654782" y="1095720"/>
              <a:ext cx="2272655" cy="1320035"/>
              <a:chOff x="422871" y="4459660"/>
              <a:chExt cx="3472405" cy="1851949"/>
            </a:xfrm>
          </p:grpSpPr>
          <p:pic>
            <p:nvPicPr>
              <p:cNvPr id="115" name="Picture 114">
                <a:extLst>
                  <a:ext uri="{FF2B5EF4-FFF2-40B4-BE49-F238E27FC236}">
                    <a16:creationId xmlns:a16="http://schemas.microsoft.com/office/drawing/2014/main" id="{92B82412-117A-4CC1-89A4-0C1FDF01BD7B}"/>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116" name="TextBox 115">
                <a:extLst>
                  <a:ext uri="{FF2B5EF4-FFF2-40B4-BE49-F238E27FC236}">
                    <a16:creationId xmlns:a16="http://schemas.microsoft.com/office/drawing/2014/main" id="{8A5A5CBC-9CA0-4DCB-BE81-286DFC82FCC7}"/>
                  </a:ext>
                </a:extLst>
              </p:cNvPr>
              <p:cNvSpPr txBox="1"/>
              <p:nvPr/>
            </p:nvSpPr>
            <p:spPr>
              <a:xfrm>
                <a:off x="2006832" y="5093314"/>
                <a:ext cx="1888444" cy="431797"/>
              </a:xfrm>
              <a:prstGeom prst="rect">
                <a:avLst/>
              </a:prstGeom>
              <a:noFill/>
            </p:spPr>
            <p:txBody>
              <a:bodyPr wrap="square" rtlCol="0">
                <a:spAutoFit/>
              </a:bodyPr>
              <a:lstStyle/>
              <a:p>
                <a:pPr algn="ctr"/>
                <a:r>
                  <a:rPr lang="en-US" sz="1400" b="1" dirty="0" err="1">
                    <a:solidFill>
                      <a:schemeClr val="bg1"/>
                    </a:solidFill>
                  </a:rPr>
                  <a:t>XenDesktop</a:t>
                </a:r>
                <a:endParaRPr lang="en-US" sz="2000" b="1" dirty="0">
                  <a:solidFill>
                    <a:schemeClr val="bg1"/>
                  </a:solidFill>
                </a:endParaRPr>
              </a:p>
            </p:txBody>
          </p:sp>
        </p:grpSp>
        <p:pic>
          <p:nvPicPr>
            <p:cNvPr id="114" name="Picture 113">
              <a:extLst>
                <a:ext uri="{FF2B5EF4-FFF2-40B4-BE49-F238E27FC236}">
                  <a16:creationId xmlns:a16="http://schemas.microsoft.com/office/drawing/2014/main" id="{1968BC5B-A506-47C5-96B6-06D8904B32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405" y="1251628"/>
              <a:ext cx="1008217" cy="1008217"/>
            </a:xfrm>
            <a:prstGeom prst="rect">
              <a:avLst/>
            </a:prstGeom>
          </p:spPr>
        </p:pic>
      </p:grpSp>
      <p:grpSp>
        <p:nvGrpSpPr>
          <p:cNvPr id="117" name="Group 116">
            <a:extLst>
              <a:ext uri="{FF2B5EF4-FFF2-40B4-BE49-F238E27FC236}">
                <a16:creationId xmlns:a16="http://schemas.microsoft.com/office/drawing/2014/main" id="{1C8336B2-143B-496C-BC0E-874CCCE6E53A}"/>
              </a:ext>
            </a:extLst>
          </p:cNvPr>
          <p:cNvGrpSpPr/>
          <p:nvPr/>
        </p:nvGrpSpPr>
        <p:grpSpPr>
          <a:xfrm>
            <a:off x="7771697" y="5130502"/>
            <a:ext cx="2272655" cy="1320035"/>
            <a:chOff x="2347555" y="1095720"/>
            <a:chExt cx="2272655" cy="1320035"/>
          </a:xfrm>
        </p:grpSpPr>
        <p:grpSp>
          <p:nvGrpSpPr>
            <p:cNvPr id="118" name="Group 117">
              <a:extLst>
                <a:ext uri="{FF2B5EF4-FFF2-40B4-BE49-F238E27FC236}">
                  <a16:creationId xmlns:a16="http://schemas.microsoft.com/office/drawing/2014/main" id="{7D1DFFDA-0A07-490F-A4D8-8CB6CBC581B0}"/>
                </a:ext>
              </a:extLst>
            </p:cNvPr>
            <p:cNvGrpSpPr/>
            <p:nvPr/>
          </p:nvGrpSpPr>
          <p:grpSpPr>
            <a:xfrm>
              <a:off x="2347555" y="1095720"/>
              <a:ext cx="2272655" cy="1320035"/>
              <a:chOff x="422871" y="4459660"/>
              <a:chExt cx="3472405" cy="1851949"/>
            </a:xfrm>
          </p:grpSpPr>
          <p:pic>
            <p:nvPicPr>
              <p:cNvPr id="121" name="Picture 120">
                <a:extLst>
                  <a:ext uri="{FF2B5EF4-FFF2-40B4-BE49-F238E27FC236}">
                    <a16:creationId xmlns:a16="http://schemas.microsoft.com/office/drawing/2014/main" id="{53C7F19C-96B5-4601-937A-DB7AB69F4317}"/>
                  </a:ext>
                </a:extLst>
              </p:cNvPr>
              <p:cNvPicPr>
                <a:picLocks noChangeAspect="1"/>
              </p:cNvPicPr>
              <p:nvPr/>
            </p:nvPicPr>
            <p:blipFill rotWithShape="1">
              <a:blip r:embed="rId3">
                <a:extLst>
                  <a:ext uri="{28A0092B-C50C-407E-A947-70E740481C1C}">
                    <a14:useLocalDpi xmlns:a14="http://schemas.microsoft.com/office/drawing/2010/main" val="0"/>
                  </a:ext>
                </a:extLst>
              </a:blip>
              <a:srcRect l="5433" t="12082" r="12809" b="10399"/>
              <a:stretch/>
            </p:blipFill>
            <p:spPr>
              <a:xfrm>
                <a:off x="422871" y="4459660"/>
                <a:ext cx="3472405" cy="1851949"/>
              </a:xfrm>
              <a:prstGeom prst="rect">
                <a:avLst/>
              </a:prstGeom>
            </p:spPr>
          </p:pic>
          <p:sp>
            <p:nvSpPr>
              <p:cNvPr id="122" name="TextBox 121">
                <a:extLst>
                  <a:ext uri="{FF2B5EF4-FFF2-40B4-BE49-F238E27FC236}">
                    <a16:creationId xmlns:a16="http://schemas.microsoft.com/office/drawing/2014/main" id="{7A59CFC9-F4BE-4269-97AE-3A2D3DD4511A}"/>
                  </a:ext>
                </a:extLst>
              </p:cNvPr>
              <p:cNvSpPr txBox="1"/>
              <p:nvPr/>
            </p:nvSpPr>
            <p:spPr>
              <a:xfrm>
                <a:off x="2287163" y="4986441"/>
                <a:ext cx="1608111" cy="561336"/>
              </a:xfrm>
              <a:prstGeom prst="rect">
                <a:avLst/>
              </a:prstGeom>
              <a:noFill/>
            </p:spPr>
            <p:txBody>
              <a:bodyPr wrap="square" rtlCol="0">
                <a:spAutoFit/>
              </a:bodyPr>
              <a:lstStyle/>
              <a:p>
                <a:pPr algn="ctr"/>
                <a:r>
                  <a:rPr lang="en-US" sz="2000" b="1" dirty="0">
                    <a:solidFill>
                      <a:schemeClr val="bg1"/>
                    </a:solidFill>
                  </a:rPr>
                  <a:t>Apps</a:t>
                </a:r>
              </a:p>
            </p:txBody>
          </p:sp>
        </p:grpSp>
        <p:pic>
          <p:nvPicPr>
            <p:cNvPr id="119" name="Picture 118">
              <a:extLst>
                <a:ext uri="{FF2B5EF4-FFF2-40B4-BE49-F238E27FC236}">
                  <a16:creationId xmlns:a16="http://schemas.microsoft.com/office/drawing/2014/main" id="{8D70D584-A7A3-401A-B703-78AD8F2B2A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8941" y="1235472"/>
              <a:ext cx="1008217" cy="1008217"/>
            </a:xfrm>
            <a:prstGeom prst="rect">
              <a:avLst/>
            </a:prstGeom>
          </p:spPr>
        </p:pic>
        <p:pic>
          <p:nvPicPr>
            <p:cNvPr id="120" name="Picture 119">
              <a:extLst>
                <a:ext uri="{FF2B5EF4-FFF2-40B4-BE49-F238E27FC236}">
                  <a16:creationId xmlns:a16="http://schemas.microsoft.com/office/drawing/2014/main" id="{2D633EEF-77D3-4EAA-A40A-00211A400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9917" y="1119642"/>
              <a:ext cx="962228" cy="1103226"/>
            </a:xfrm>
            <a:prstGeom prst="rect">
              <a:avLst/>
            </a:prstGeom>
          </p:spPr>
        </p:pic>
      </p:grpSp>
      <p:sp>
        <p:nvSpPr>
          <p:cNvPr id="123" name="TextBox 122">
            <a:extLst>
              <a:ext uri="{FF2B5EF4-FFF2-40B4-BE49-F238E27FC236}">
                <a16:creationId xmlns:a16="http://schemas.microsoft.com/office/drawing/2014/main" id="{BAC4FA51-78FA-4F13-B7A9-4EBB303F3850}"/>
              </a:ext>
            </a:extLst>
          </p:cNvPr>
          <p:cNvSpPr txBox="1"/>
          <p:nvPr/>
        </p:nvSpPr>
        <p:spPr>
          <a:xfrm>
            <a:off x="641817" y="3676773"/>
            <a:ext cx="1772677" cy="584775"/>
          </a:xfrm>
          <a:prstGeom prst="rect">
            <a:avLst/>
          </a:prstGeom>
          <a:noFill/>
        </p:spPr>
        <p:txBody>
          <a:bodyPr wrap="square" rtlCol="0">
            <a:spAutoFit/>
          </a:bodyPr>
          <a:lstStyle/>
          <a:p>
            <a:r>
              <a:rPr lang="en-US" sz="3200" dirty="0"/>
              <a:t>Optional</a:t>
            </a:r>
          </a:p>
        </p:txBody>
      </p:sp>
      <p:sp>
        <p:nvSpPr>
          <p:cNvPr id="11" name="Oval 10">
            <a:extLst>
              <a:ext uri="{FF2B5EF4-FFF2-40B4-BE49-F238E27FC236}">
                <a16:creationId xmlns:a16="http://schemas.microsoft.com/office/drawing/2014/main" id="{4BC73294-F729-46DC-A6CA-E96D5CD09E6B}"/>
              </a:ext>
            </a:extLst>
          </p:cNvPr>
          <p:cNvSpPr/>
          <p:nvPr/>
        </p:nvSpPr>
        <p:spPr>
          <a:xfrm>
            <a:off x="62762" y="618472"/>
            <a:ext cx="11973294" cy="2761772"/>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4" name="Oval 123">
            <a:extLst>
              <a:ext uri="{FF2B5EF4-FFF2-40B4-BE49-F238E27FC236}">
                <a16:creationId xmlns:a16="http://schemas.microsoft.com/office/drawing/2014/main" id="{F3B2E781-CA40-4202-9425-21E017CD725A}"/>
              </a:ext>
            </a:extLst>
          </p:cNvPr>
          <p:cNvSpPr/>
          <p:nvPr/>
        </p:nvSpPr>
        <p:spPr>
          <a:xfrm>
            <a:off x="62762" y="3019859"/>
            <a:ext cx="11973294" cy="1983884"/>
          </a:xfrm>
          <a:prstGeom prst="ellipse">
            <a:avLst/>
          </a:prstGeom>
          <a:no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Tree>
    <p:extLst>
      <p:ext uri="{BB962C8B-B14F-4D97-AF65-F5344CB8AC3E}">
        <p14:creationId xmlns:p14="http://schemas.microsoft.com/office/powerpoint/2010/main" val="3034485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3" presetClass="entr" presetSubtype="16"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plus(in)">
                                      <p:cBhvr>
                                        <p:cTn id="28" dur="20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7"/>
                                        </p:tgtEl>
                                        <p:attrNameLst>
                                          <p:attrName>style.visibility</p:attrName>
                                        </p:attrNameLst>
                                      </p:cBhvr>
                                      <p:to>
                                        <p:strVal val="visible"/>
                                      </p:to>
                                    </p:set>
                                    <p:animEffect transition="in" filter="fade">
                                      <p:cBhvr>
                                        <p:cTn id="36" dur="500"/>
                                        <p:tgtEl>
                                          <p:spTgt spid="97"/>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fade">
                                      <p:cBhvr>
                                        <p:cTn id="40" dur="500"/>
                                        <p:tgtEl>
                                          <p:spTgt spid="102"/>
                                        </p:tgtEl>
                                      </p:cBhvr>
                                    </p:animEffect>
                                  </p:childTnLst>
                                </p:cTn>
                              </p:par>
                            </p:childTnLst>
                          </p:cTn>
                        </p:par>
                      </p:childTnLst>
                    </p:cTn>
                  </p:par>
                  <p:par>
                    <p:cTn id="41" fill="hold">
                      <p:stCondLst>
                        <p:cond delay="indefinite"/>
                      </p:stCondLst>
                      <p:childTnLst>
                        <p:par>
                          <p:cTn id="42" fill="hold">
                            <p:stCondLst>
                              <p:cond delay="0"/>
                            </p:stCondLst>
                            <p:childTnLst>
                              <p:par>
                                <p:cTn id="43" presetID="13" presetClass="entr" presetSubtype="16" fill="hold" grpId="0" nodeType="clickEffect">
                                  <p:stCondLst>
                                    <p:cond delay="0"/>
                                  </p:stCondLst>
                                  <p:childTnLst>
                                    <p:set>
                                      <p:cBhvr>
                                        <p:cTn id="44" dur="1" fill="hold">
                                          <p:stCondLst>
                                            <p:cond delay="0"/>
                                          </p:stCondLst>
                                        </p:cTn>
                                        <p:tgtEl>
                                          <p:spTgt spid="124"/>
                                        </p:tgtEl>
                                        <p:attrNameLst>
                                          <p:attrName>style.visibility</p:attrName>
                                        </p:attrNameLst>
                                      </p:cBhvr>
                                      <p:to>
                                        <p:strVal val="visible"/>
                                      </p:to>
                                    </p:set>
                                    <p:animEffect transition="in" filter="plus(in)">
                                      <p:cBhvr>
                                        <p:cTn id="45" dur="2000"/>
                                        <p:tgtEl>
                                          <p:spTgt spid="1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3"/>
                                        </p:tgtEl>
                                        <p:attrNameLst>
                                          <p:attrName>style.visibility</p:attrName>
                                        </p:attrNameLst>
                                      </p:cBhvr>
                                      <p:to>
                                        <p:strVal val="visible"/>
                                      </p:to>
                                    </p:set>
                                    <p:animEffect transition="in" filter="fade">
                                      <p:cBhvr>
                                        <p:cTn id="48" dur="500"/>
                                        <p:tgtEl>
                                          <p:spTgt spid="1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fade">
                                      <p:cBhvr>
                                        <p:cTn id="53" dur="500"/>
                                        <p:tgtEl>
                                          <p:spTgt spid="10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12"/>
                                        </p:tgtEl>
                                        <p:attrNameLst>
                                          <p:attrName>style.visibility</p:attrName>
                                        </p:attrNameLst>
                                      </p:cBhvr>
                                      <p:to>
                                        <p:strVal val="visible"/>
                                      </p:to>
                                    </p:set>
                                    <p:animEffect transition="in" filter="fade">
                                      <p:cBhvr>
                                        <p:cTn id="58" dur="500"/>
                                        <p:tgtEl>
                                          <p:spTgt spid="11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7"/>
                                        </p:tgtEl>
                                        <p:attrNameLst>
                                          <p:attrName>style.visibility</p:attrName>
                                        </p:attrNameLst>
                                      </p:cBhvr>
                                      <p:to>
                                        <p:strVal val="visible"/>
                                      </p:to>
                                    </p:set>
                                    <p:animEffect transition="in" filter="fade">
                                      <p:cBhvr>
                                        <p:cTn id="63"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23" grpId="0"/>
      <p:bldP spid="11" grpId="0" animBg="1"/>
      <p:bldP spid="1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64340D-BDC3-4514-9005-60CEE1414B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844" y="0"/>
            <a:ext cx="5334000" cy="2781300"/>
          </a:xfrm>
          <a:prstGeom prst="rect">
            <a:avLst/>
          </a:prstGeom>
        </p:spPr>
      </p:pic>
      <p:sp>
        <p:nvSpPr>
          <p:cNvPr id="3" name="TextBox 2">
            <a:extLst>
              <a:ext uri="{FF2B5EF4-FFF2-40B4-BE49-F238E27FC236}">
                <a16:creationId xmlns:a16="http://schemas.microsoft.com/office/drawing/2014/main" id="{2B64138C-21E0-4AA8-AD13-33F32FF659E3}"/>
              </a:ext>
            </a:extLst>
          </p:cNvPr>
          <p:cNvSpPr txBox="1"/>
          <p:nvPr/>
        </p:nvSpPr>
        <p:spPr>
          <a:xfrm>
            <a:off x="733354" y="2339340"/>
            <a:ext cx="10888980" cy="3108543"/>
          </a:xfrm>
          <a:prstGeom prst="rect">
            <a:avLst/>
          </a:prstGeom>
          <a:noFill/>
        </p:spPr>
        <p:txBody>
          <a:bodyPr wrap="square" rtlCol="0">
            <a:spAutoFit/>
          </a:bodyPr>
          <a:lstStyle/>
          <a:p>
            <a:r>
              <a:rPr lang="en-US" sz="2800" i="1" dirty="0"/>
              <a:t>“… </a:t>
            </a:r>
            <a:r>
              <a:rPr lang="en-US" sz="2400" i="1" dirty="0"/>
              <a:t>Docker containers does encapsulate all the code and libraries necessary to run a service. But those services are fundamentally different than the applications that are delivered via traditional application virtualization technologies.</a:t>
            </a:r>
          </a:p>
          <a:p>
            <a:endParaRPr lang="en-US" sz="2400" i="1" dirty="0"/>
          </a:p>
          <a:p>
            <a:r>
              <a:rPr lang="en-US" sz="2400" i="1" dirty="0"/>
              <a:t>In the end Docker is not a direct replacement for application virtualization. It’s a way to take many of the applications deployed using app </a:t>
            </a:r>
            <a:r>
              <a:rPr lang="en-US" sz="2400" i="1" dirty="0" err="1"/>
              <a:t>virt</a:t>
            </a:r>
            <a:r>
              <a:rPr lang="en-US" sz="2400" i="1" dirty="0"/>
              <a:t> technologies and recreate them in a manner that offers higher levels of agility, portability, and control.” </a:t>
            </a:r>
            <a:r>
              <a:rPr lang="en-US" sz="2000" dirty="0"/>
              <a:t>– Mike Coleman, Technical Evangelist @ Docker</a:t>
            </a:r>
          </a:p>
        </p:txBody>
      </p:sp>
    </p:spTree>
    <p:extLst>
      <p:ext uri="{BB962C8B-B14F-4D97-AF65-F5344CB8AC3E}">
        <p14:creationId xmlns:p14="http://schemas.microsoft.com/office/powerpoint/2010/main" val="253488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76F810-A096-43E3-A6D3-12888C25EA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064520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0555905-300A-4A22-AAA9-E8832ED87F87}"/>
              </a:ext>
            </a:extLst>
          </p:cNvPr>
          <p:cNvGrpSpPr/>
          <p:nvPr/>
        </p:nvGrpSpPr>
        <p:grpSpPr>
          <a:xfrm>
            <a:off x="731520" y="819992"/>
            <a:ext cx="2750820" cy="1725088"/>
            <a:chOff x="1691640" y="1124792"/>
            <a:chExt cx="1617962" cy="1155981"/>
          </a:xfrm>
        </p:grpSpPr>
        <p:pic>
          <p:nvPicPr>
            <p:cNvPr id="6" name="Picture 5" descr="A picture containing thing&#10;&#10;Description generated with high confidence">
              <a:extLst>
                <a:ext uri="{FF2B5EF4-FFF2-40B4-BE49-F238E27FC236}">
                  <a16:creationId xmlns:a16="http://schemas.microsoft.com/office/drawing/2014/main" id="{2C17C9D8-9971-4B3C-B50B-CBF5A4282669}"/>
                </a:ext>
              </a:extLst>
            </p:cNvPr>
            <p:cNvPicPr>
              <a:picLocks noChangeAspect="1"/>
            </p:cNvPicPr>
            <p:nvPr/>
          </p:nvPicPr>
          <p:blipFill rotWithShape="1">
            <a:blip r:embed="rId3">
              <a:extLst>
                <a:ext uri="{28A0092B-C50C-407E-A947-70E740481C1C}">
                  <a14:useLocalDpi xmlns:a14="http://schemas.microsoft.com/office/drawing/2010/main" val="0"/>
                </a:ext>
              </a:extLst>
            </a:blip>
            <a:srcRect l="38990"/>
            <a:stretch/>
          </p:blipFill>
          <p:spPr>
            <a:xfrm>
              <a:off x="1691640" y="1124792"/>
              <a:ext cx="1617962" cy="11559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17DA1409-4DF5-41D0-B216-B596DA35AE73}"/>
                </a:ext>
              </a:extLst>
            </p:cNvPr>
            <p:cNvSpPr txBox="1"/>
            <p:nvPr/>
          </p:nvSpPr>
          <p:spPr>
            <a:xfrm>
              <a:off x="2164769" y="1548101"/>
              <a:ext cx="846864" cy="309362"/>
            </a:xfrm>
            <a:prstGeom prst="rect">
              <a:avLst/>
            </a:prstGeom>
            <a:noFill/>
          </p:spPr>
          <p:txBody>
            <a:bodyPr wrap="none" rtlCol="0">
              <a:spAutoFit/>
            </a:bodyPr>
            <a:lstStyle/>
            <a:p>
              <a:r>
                <a:rPr lang="en-US" sz="2400" dirty="0">
                  <a:solidFill>
                    <a:schemeClr val="bg1"/>
                  </a:solidFill>
                </a:rPr>
                <a:t>turbo.net</a:t>
              </a:r>
            </a:p>
          </p:txBody>
        </p:sp>
      </p:grpSp>
      <p:sp>
        <p:nvSpPr>
          <p:cNvPr id="9" name="TextBox 8">
            <a:extLst>
              <a:ext uri="{FF2B5EF4-FFF2-40B4-BE49-F238E27FC236}">
                <a16:creationId xmlns:a16="http://schemas.microsoft.com/office/drawing/2014/main" id="{06B2CCAA-143E-4176-9590-5B9AF800BF4E}"/>
              </a:ext>
            </a:extLst>
          </p:cNvPr>
          <p:cNvSpPr txBox="1"/>
          <p:nvPr/>
        </p:nvSpPr>
        <p:spPr>
          <a:xfrm>
            <a:off x="4541520" y="4427497"/>
            <a:ext cx="5852179" cy="1323439"/>
          </a:xfrm>
          <a:prstGeom prst="rect">
            <a:avLst/>
          </a:prstGeom>
          <a:noFill/>
        </p:spPr>
        <p:txBody>
          <a:bodyPr wrap="none" rtlCol="0">
            <a:spAutoFit/>
          </a:bodyPr>
          <a:lstStyle/>
          <a:p>
            <a:r>
              <a:rPr lang="en-US" sz="2000" dirty="0"/>
              <a:t>“XenApp Subscription”</a:t>
            </a:r>
          </a:p>
          <a:p>
            <a:pPr lvl="1"/>
            <a:r>
              <a:rPr lang="en-US" sz="2000" dirty="0"/>
              <a:t>Channel -&gt; Subscribe -&gt; Publish</a:t>
            </a:r>
          </a:p>
          <a:p>
            <a:pPr lvl="1"/>
            <a:r>
              <a:rPr lang="en-US" sz="2000" dirty="0"/>
              <a:t>XenApp Tools to automate setup are provided</a:t>
            </a:r>
          </a:p>
          <a:p>
            <a:pPr lvl="1"/>
            <a:r>
              <a:rPr lang="en-US" sz="2000" dirty="0"/>
              <a:t>https://github.com/turboapps/citrix</a:t>
            </a:r>
          </a:p>
        </p:txBody>
      </p:sp>
      <p:sp>
        <p:nvSpPr>
          <p:cNvPr id="10" name="TextBox 9">
            <a:extLst>
              <a:ext uri="{FF2B5EF4-FFF2-40B4-BE49-F238E27FC236}">
                <a16:creationId xmlns:a16="http://schemas.microsoft.com/office/drawing/2014/main" id="{BB67B66B-2393-45DE-8CB8-441BAA4C7282}"/>
              </a:ext>
            </a:extLst>
          </p:cNvPr>
          <p:cNvSpPr txBox="1"/>
          <p:nvPr/>
        </p:nvSpPr>
        <p:spPr>
          <a:xfrm>
            <a:off x="4541520" y="520947"/>
            <a:ext cx="5921749" cy="2246769"/>
          </a:xfrm>
          <a:prstGeom prst="rect">
            <a:avLst/>
          </a:prstGeom>
          <a:noFill/>
        </p:spPr>
        <p:txBody>
          <a:bodyPr wrap="none" rtlCol="0">
            <a:spAutoFit/>
          </a:bodyPr>
          <a:lstStyle/>
          <a:p>
            <a:r>
              <a:rPr lang="en-US" sz="2000" dirty="0"/>
              <a:t>“Containers” similar to Docker</a:t>
            </a:r>
          </a:p>
          <a:p>
            <a:pPr lvl="1"/>
            <a:r>
              <a:rPr lang="en-US" sz="2000" dirty="0"/>
              <a:t>Pre-made or custom images</a:t>
            </a:r>
          </a:p>
          <a:p>
            <a:pPr lvl="1"/>
            <a:r>
              <a:rPr lang="en-US" sz="2000" dirty="0"/>
              <a:t>CLI, Turbo Studio, Turbo Server</a:t>
            </a:r>
          </a:p>
          <a:p>
            <a:pPr lvl="1"/>
            <a:r>
              <a:rPr lang="en-US" sz="2000" dirty="0"/>
              <a:t>Updating &amp; Layering</a:t>
            </a:r>
          </a:p>
          <a:p>
            <a:pPr lvl="1"/>
            <a:r>
              <a:rPr lang="en-US" sz="2000" dirty="0"/>
              <a:t>Importing from other formats</a:t>
            </a:r>
          </a:p>
          <a:p>
            <a:pPr lvl="1"/>
            <a:r>
              <a:rPr lang="en-US" sz="2000" dirty="0"/>
              <a:t>Container “skinning” &amp; streaming</a:t>
            </a:r>
          </a:p>
          <a:p>
            <a:pPr lvl="1"/>
            <a:r>
              <a:rPr lang="en-US" sz="2000" dirty="0"/>
              <a:t>Desktop &amp; server apps – XP to 2016 &amp; beyond</a:t>
            </a:r>
          </a:p>
        </p:txBody>
      </p:sp>
      <p:sp>
        <p:nvSpPr>
          <p:cNvPr id="11" name="TextBox 10">
            <a:extLst>
              <a:ext uri="{FF2B5EF4-FFF2-40B4-BE49-F238E27FC236}">
                <a16:creationId xmlns:a16="http://schemas.microsoft.com/office/drawing/2014/main" id="{BF8D7554-A1D5-45D2-8FE7-FAC0B7A2C9FD}"/>
              </a:ext>
            </a:extLst>
          </p:cNvPr>
          <p:cNvSpPr txBox="1"/>
          <p:nvPr/>
        </p:nvSpPr>
        <p:spPr>
          <a:xfrm>
            <a:off x="731520" y="3475803"/>
            <a:ext cx="3206327" cy="1077218"/>
          </a:xfrm>
          <a:prstGeom prst="rect">
            <a:avLst/>
          </a:prstGeom>
          <a:noFill/>
        </p:spPr>
        <p:txBody>
          <a:bodyPr wrap="none" rtlCol="0">
            <a:spAutoFit/>
          </a:bodyPr>
          <a:lstStyle/>
          <a:p>
            <a:r>
              <a:rPr lang="en-US" sz="2400" dirty="0"/>
              <a:t>Spoon.net</a:t>
            </a:r>
          </a:p>
          <a:p>
            <a:r>
              <a:rPr lang="en-US" sz="2400" dirty="0"/>
              <a:t>“Docker for Windows”</a:t>
            </a:r>
          </a:p>
          <a:p>
            <a:pPr algn="r"/>
            <a:r>
              <a:rPr lang="en-US" sz="1600" dirty="0"/>
              <a:t>- Rory Monaghan 2014</a:t>
            </a:r>
          </a:p>
        </p:txBody>
      </p:sp>
      <p:sp>
        <p:nvSpPr>
          <p:cNvPr id="12" name="TextBox 11">
            <a:extLst>
              <a:ext uri="{FF2B5EF4-FFF2-40B4-BE49-F238E27FC236}">
                <a16:creationId xmlns:a16="http://schemas.microsoft.com/office/drawing/2014/main" id="{57C21F5E-FE13-422F-AC58-23F4CD3A7BC4}"/>
              </a:ext>
            </a:extLst>
          </p:cNvPr>
          <p:cNvSpPr txBox="1"/>
          <p:nvPr/>
        </p:nvSpPr>
        <p:spPr>
          <a:xfrm>
            <a:off x="4541520" y="2767716"/>
            <a:ext cx="7128704" cy="1631216"/>
          </a:xfrm>
          <a:prstGeom prst="rect">
            <a:avLst/>
          </a:prstGeom>
          <a:noFill/>
        </p:spPr>
        <p:txBody>
          <a:bodyPr wrap="square" rtlCol="0">
            <a:spAutoFit/>
          </a:bodyPr>
          <a:lstStyle/>
          <a:p>
            <a:r>
              <a:rPr lang="en-US" sz="2000" dirty="0"/>
              <a:t>Turbo Studio</a:t>
            </a:r>
          </a:p>
          <a:p>
            <a:pPr lvl="1"/>
            <a:r>
              <a:rPr lang="en-US" sz="2000" dirty="0"/>
              <a:t>Virtualize app into EXE &amp; publish - manual or via Register utility</a:t>
            </a:r>
          </a:p>
          <a:p>
            <a:pPr lvl="1"/>
            <a:r>
              <a:rPr lang="en-US" sz="2000" dirty="0"/>
              <a:t>Register utility allows for app to be placed on machine or share &amp; in 7.x it will appear in Citrix Studio Wizard</a:t>
            </a:r>
          </a:p>
        </p:txBody>
      </p:sp>
      <p:sp>
        <p:nvSpPr>
          <p:cNvPr id="13" name="TextBox 12">
            <a:extLst>
              <a:ext uri="{FF2B5EF4-FFF2-40B4-BE49-F238E27FC236}">
                <a16:creationId xmlns:a16="http://schemas.microsoft.com/office/drawing/2014/main" id="{0C332AB6-7069-4354-AA22-56227A97E20A}"/>
              </a:ext>
            </a:extLst>
          </p:cNvPr>
          <p:cNvSpPr txBox="1"/>
          <p:nvPr/>
        </p:nvSpPr>
        <p:spPr>
          <a:xfrm>
            <a:off x="731520" y="5089217"/>
            <a:ext cx="3172535" cy="461665"/>
          </a:xfrm>
          <a:prstGeom prst="rect">
            <a:avLst/>
          </a:prstGeom>
          <a:noFill/>
        </p:spPr>
        <p:txBody>
          <a:bodyPr wrap="none" rtlCol="0">
            <a:spAutoFit/>
          </a:bodyPr>
          <a:lstStyle/>
          <a:p>
            <a:r>
              <a:rPr lang="en-US" sz="2400" dirty="0"/>
              <a:t>www.xenappblog.com</a:t>
            </a:r>
          </a:p>
        </p:txBody>
      </p:sp>
    </p:spTree>
    <p:extLst>
      <p:ext uri="{BB962C8B-B14F-4D97-AF65-F5344CB8AC3E}">
        <p14:creationId xmlns:p14="http://schemas.microsoft.com/office/powerpoint/2010/main" val="2843786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uiExpand="1" build="p"/>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76D602F-73E5-4187-A55D-0F3A5F62A794}"/>
              </a:ext>
            </a:extLst>
          </p:cNvPr>
          <p:cNvSpPr>
            <a:spLocks noGrp="1"/>
          </p:cNvSpPr>
          <p:nvPr>
            <p:ph type="ftr" sz="quarter" idx="11"/>
          </p:nvPr>
        </p:nvSpPr>
        <p:spPr/>
        <p:txBody>
          <a:bodyPr/>
          <a:lstStyle/>
          <a:p>
            <a:r>
              <a:rPr lang="en-US"/>
              <a:t>Citrix Synergy 2017</a:t>
            </a:r>
          </a:p>
        </p:txBody>
      </p:sp>
      <p:pic>
        <p:nvPicPr>
          <p:cNvPr id="4" name="turbo.net-demo">
            <a:hlinkClick r:id="" action="ppaction://media"/>
            <a:extLst>
              <a:ext uri="{FF2B5EF4-FFF2-40B4-BE49-F238E27FC236}">
                <a16:creationId xmlns:a16="http://schemas.microsoft.com/office/drawing/2014/main" id="{0E0A6DBD-7C9F-467C-9674-83E2C055E43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82725" y="0"/>
            <a:ext cx="9571038" cy="6858000"/>
          </a:xfrm>
          <a:prstGeom prst="rect">
            <a:avLst/>
          </a:prstGeom>
        </p:spPr>
      </p:pic>
    </p:spTree>
    <p:extLst>
      <p:ext uri="{BB962C8B-B14F-4D97-AF65-F5344CB8AC3E}">
        <p14:creationId xmlns:p14="http://schemas.microsoft.com/office/powerpoint/2010/main" val="2595494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8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F92E7-6D2D-478E-A90D-8254F0C80B84}"/>
              </a:ext>
            </a:extLst>
          </p:cNvPr>
          <p:cNvSpPr>
            <a:spLocks noGrp="1"/>
          </p:cNvSpPr>
          <p:nvPr>
            <p:ph type="title"/>
          </p:nvPr>
        </p:nvSpPr>
        <p:spPr>
          <a:xfrm>
            <a:off x="196932" y="115744"/>
            <a:ext cx="10515600" cy="1325563"/>
          </a:xfrm>
        </p:spPr>
        <p:txBody>
          <a:bodyPr/>
          <a:lstStyle/>
          <a:p>
            <a:r>
              <a:rPr lang="en-US" dirty="0"/>
              <a:t>Image2Docker</a:t>
            </a:r>
          </a:p>
        </p:txBody>
      </p:sp>
      <p:sp>
        <p:nvSpPr>
          <p:cNvPr id="4" name="TextBox 3">
            <a:extLst>
              <a:ext uri="{FF2B5EF4-FFF2-40B4-BE49-F238E27FC236}">
                <a16:creationId xmlns:a16="http://schemas.microsoft.com/office/drawing/2014/main" id="{85B746AB-7709-4644-A386-1BD20CB31A1E}"/>
              </a:ext>
            </a:extLst>
          </p:cNvPr>
          <p:cNvSpPr txBox="1"/>
          <p:nvPr/>
        </p:nvSpPr>
        <p:spPr>
          <a:xfrm>
            <a:off x="374411" y="1683180"/>
            <a:ext cx="11817589" cy="461665"/>
          </a:xfrm>
          <a:prstGeom prst="rect">
            <a:avLst/>
          </a:prstGeom>
          <a:noFill/>
        </p:spPr>
        <p:txBody>
          <a:bodyPr wrap="square" rtlCol="0">
            <a:spAutoFit/>
          </a:bodyPr>
          <a:lstStyle/>
          <a:p>
            <a:r>
              <a:rPr lang="en-US" sz="2400" dirty="0" err="1"/>
              <a:t>PoSH</a:t>
            </a:r>
            <a:r>
              <a:rPr lang="en-US" sz="2400" dirty="0"/>
              <a:t> module that ports existing Windows app artifacts from VM’s to Docker images</a:t>
            </a:r>
          </a:p>
        </p:txBody>
      </p:sp>
      <p:pic>
        <p:nvPicPr>
          <p:cNvPr id="6" name="Picture 5">
            <a:extLst>
              <a:ext uri="{FF2B5EF4-FFF2-40B4-BE49-F238E27FC236}">
                <a16:creationId xmlns:a16="http://schemas.microsoft.com/office/drawing/2014/main" id="{21380AF5-D674-4702-9827-2E54BE206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732" y="81880"/>
            <a:ext cx="6116015" cy="1523639"/>
          </a:xfrm>
          <a:prstGeom prst="rect">
            <a:avLst/>
          </a:prstGeom>
        </p:spPr>
      </p:pic>
      <p:sp>
        <p:nvSpPr>
          <p:cNvPr id="7" name="TextBox 6">
            <a:extLst>
              <a:ext uri="{FF2B5EF4-FFF2-40B4-BE49-F238E27FC236}">
                <a16:creationId xmlns:a16="http://schemas.microsoft.com/office/drawing/2014/main" id="{DA32CA0F-5836-4498-8727-C84BD6FC012A}"/>
              </a:ext>
            </a:extLst>
          </p:cNvPr>
          <p:cNvSpPr txBox="1"/>
          <p:nvPr/>
        </p:nvSpPr>
        <p:spPr>
          <a:xfrm>
            <a:off x="2326819" y="5839965"/>
            <a:ext cx="7376315" cy="461665"/>
          </a:xfrm>
          <a:prstGeom prst="rect">
            <a:avLst/>
          </a:prstGeom>
          <a:noFill/>
        </p:spPr>
        <p:txBody>
          <a:bodyPr wrap="none" rtlCol="0">
            <a:spAutoFit/>
          </a:bodyPr>
          <a:lstStyle/>
          <a:p>
            <a:r>
              <a:rPr lang="en-US" sz="2400" dirty="0"/>
              <a:t>Discover -&gt; Extraction -&gt; Provisioning -&gt; Generation</a:t>
            </a:r>
          </a:p>
        </p:txBody>
      </p:sp>
      <p:sp>
        <p:nvSpPr>
          <p:cNvPr id="8" name="TextBox 7">
            <a:extLst>
              <a:ext uri="{FF2B5EF4-FFF2-40B4-BE49-F238E27FC236}">
                <a16:creationId xmlns:a16="http://schemas.microsoft.com/office/drawing/2014/main" id="{B9B76D93-0388-40D2-838B-248CDA253965}"/>
              </a:ext>
            </a:extLst>
          </p:cNvPr>
          <p:cNvSpPr txBox="1"/>
          <p:nvPr/>
        </p:nvSpPr>
        <p:spPr>
          <a:xfrm>
            <a:off x="683821" y="2368926"/>
            <a:ext cx="4317207" cy="3416320"/>
          </a:xfrm>
          <a:prstGeom prst="rect">
            <a:avLst/>
          </a:prstGeom>
          <a:noFill/>
        </p:spPr>
        <p:txBody>
          <a:bodyPr wrap="none" rtlCol="0">
            <a:spAutoFit/>
          </a:bodyPr>
          <a:lstStyle/>
          <a:p>
            <a:r>
              <a:rPr lang="en-US" sz="2400" dirty="0"/>
              <a:t>Artifacts currently supported –</a:t>
            </a:r>
          </a:p>
          <a:p>
            <a:pPr marL="285750" indent="-285750">
              <a:buFont typeface="Arial" panose="020B0604020202020204" pitchFamily="34" charset="0"/>
              <a:buChar char="•"/>
            </a:pPr>
            <a:r>
              <a:rPr lang="en-US" sz="2400" dirty="0"/>
              <a:t>IIS</a:t>
            </a:r>
          </a:p>
          <a:p>
            <a:pPr marL="285750" indent="-285750">
              <a:buFont typeface="Arial" panose="020B0604020202020204" pitchFamily="34" charset="0"/>
              <a:buChar char="•"/>
            </a:pPr>
            <a:r>
              <a:rPr lang="en-US" sz="2400" dirty="0"/>
              <a:t>ASP.NET</a:t>
            </a:r>
          </a:p>
          <a:p>
            <a:pPr marL="285750" indent="-285750">
              <a:buFont typeface="Arial" panose="020B0604020202020204" pitchFamily="34" charset="0"/>
              <a:buChar char="•"/>
            </a:pPr>
            <a:r>
              <a:rPr lang="en-US" sz="2400" dirty="0"/>
              <a:t>MySQL, SQL</a:t>
            </a:r>
          </a:p>
          <a:p>
            <a:pPr marL="285750" indent="-285750">
              <a:buFont typeface="Arial" panose="020B0604020202020204" pitchFamily="34" charset="0"/>
              <a:buChar char="•"/>
            </a:pPr>
            <a:r>
              <a:rPr lang="en-US" sz="2400" dirty="0"/>
              <a:t>Windows Features</a:t>
            </a:r>
          </a:p>
          <a:p>
            <a:pPr marL="285750" indent="-285750">
              <a:buFont typeface="Arial" panose="020B0604020202020204" pitchFamily="34" charset="0"/>
              <a:buChar char="•"/>
            </a:pPr>
            <a:r>
              <a:rPr lang="en-US" sz="2400" dirty="0"/>
              <a:t>Apache</a:t>
            </a:r>
          </a:p>
          <a:p>
            <a:pPr marL="285750" indent="-285750">
              <a:buFont typeface="Arial" panose="020B0604020202020204" pitchFamily="34" charset="0"/>
              <a:buChar char="•"/>
            </a:pPr>
            <a:r>
              <a:rPr lang="en-US" sz="2400" dirty="0"/>
              <a:t>DHCP</a:t>
            </a:r>
          </a:p>
          <a:p>
            <a:pPr marL="285750" indent="-285750">
              <a:buFont typeface="Arial" panose="020B0604020202020204" pitchFamily="34" charset="0"/>
              <a:buChar char="•"/>
            </a:pPr>
            <a:r>
              <a:rPr lang="en-US" sz="2400" dirty="0"/>
              <a:t>DNS</a:t>
            </a:r>
          </a:p>
          <a:p>
            <a:pPr marL="285750" indent="-285750">
              <a:buFont typeface="Arial" panose="020B0604020202020204" pitchFamily="34" charset="0"/>
              <a:buChar char="•"/>
            </a:pPr>
            <a:r>
              <a:rPr lang="en-US" sz="2400" dirty="0"/>
              <a:t>MSMQ</a:t>
            </a:r>
          </a:p>
        </p:txBody>
      </p:sp>
    </p:spTree>
    <p:extLst>
      <p:ext uri="{BB962C8B-B14F-4D97-AF65-F5344CB8AC3E}">
        <p14:creationId xmlns:p14="http://schemas.microsoft.com/office/powerpoint/2010/main" val="845644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9B150D0-4312-4A56-AFAF-783E9357718E}"/>
              </a:ext>
            </a:extLst>
          </p:cNvPr>
          <p:cNvGraphicFramePr/>
          <p:nvPr>
            <p:extLst>
              <p:ext uri="{D42A27DB-BD31-4B8C-83A1-F6EECF244321}">
                <p14:modId xmlns:p14="http://schemas.microsoft.com/office/powerpoint/2010/main" val="562538062"/>
              </p:ext>
            </p:extLst>
          </p:nvPr>
        </p:nvGraphicFramePr>
        <p:xfrm>
          <a:off x="451394" y="1287900"/>
          <a:ext cx="10952480" cy="41005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26257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EAFAFB3E-6D4E-4D37-8738-D7814E9103A0}"/>
                                            </p:graphicEl>
                                          </p:spTgt>
                                        </p:tgtEl>
                                        <p:attrNameLst>
                                          <p:attrName>style.visibility</p:attrName>
                                        </p:attrNameLst>
                                      </p:cBhvr>
                                      <p:to>
                                        <p:strVal val="visible"/>
                                      </p:to>
                                    </p:set>
                                    <p:animEffect transition="in" filter="fade">
                                      <p:cBhvr>
                                        <p:cTn id="7" dur="500"/>
                                        <p:tgtEl>
                                          <p:spTgt spid="4">
                                            <p:graphicEl>
                                              <a:dgm id="{EAFAFB3E-6D4E-4D37-8738-D7814E9103A0}"/>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88F076CA-AFB8-4919-8CE6-B214A5F9E45C}"/>
                                            </p:graphicEl>
                                          </p:spTgt>
                                        </p:tgtEl>
                                        <p:attrNameLst>
                                          <p:attrName>style.visibility</p:attrName>
                                        </p:attrNameLst>
                                      </p:cBhvr>
                                      <p:to>
                                        <p:strVal val="visible"/>
                                      </p:to>
                                    </p:set>
                                    <p:animEffect transition="in" filter="fade">
                                      <p:cBhvr>
                                        <p:cTn id="12" dur="500"/>
                                        <p:tgtEl>
                                          <p:spTgt spid="4">
                                            <p:graphicEl>
                                              <a:dgm id="{88F076CA-AFB8-4919-8CE6-B214A5F9E45C}"/>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490A84D4-8DFD-4E2D-BE64-E0A13512C529}"/>
                                            </p:graphicEl>
                                          </p:spTgt>
                                        </p:tgtEl>
                                        <p:attrNameLst>
                                          <p:attrName>style.visibility</p:attrName>
                                        </p:attrNameLst>
                                      </p:cBhvr>
                                      <p:to>
                                        <p:strVal val="visible"/>
                                      </p:to>
                                    </p:set>
                                    <p:animEffect transition="in" filter="fade">
                                      <p:cBhvr>
                                        <p:cTn id="17" dur="500"/>
                                        <p:tgtEl>
                                          <p:spTgt spid="4">
                                            <p:graphicEl>
                                              <a:dgm id="{490A84D4-8DFD-4E2D-BE64-E0A13512C529}"/>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5FAF6824-29F7-4E16-8FCA-E4D44A89B13E}"/>
                                            </p:graphicEl>
                                          </p:spTgt>
                                        </p:tgtEl>
                                        <p:attrNameLst>
                                          <p:attrName>style.visibility</p:attrName>
                                        </p:attrNameLst>
                                      </p:cBhvr>
                                      <p:to>
                                        <p:strVal val="visible"/>
                                      </p:to>
                                    </p:set>
                                    <p:animEffect transition="in" filter="fade">
                                      <p:cBhvr>
                                        <p:cTn id="22" dur="500"/>
                                        <p:tgtEl>
                                          <p:spTgt spid="4">
                                            <p:graphicEl>
                                              <a:dgm id="{5FAF6824-29F7-4E16-8FCA-E4D44A89B13E}"/>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A5380127-BBCC-43F7-A1BE-4B26B63D7A0F}"/>
                                            </p:graphicEl>
                                          </p:spTgt>
                                        </p:tgtEl>
                                        <p:attrNameLst>
                                          <p:attrName>style.visibility</p:attrName>
                                        </p:attrNameLst>
                                      </p:cBhvr>
                                      <p:to>
                                        <p:strVal val="visible"/>
                                      </p:to>
                                    </p:set>
                                    <p:animEffect transition="in" filter="fade">
                                      <p:cBhvr>
                                        <p:cTn id="27" dur="500"/>
                                        <p:tgtEl>
                                          <p:spTgt spid="4">
                                            <p:graphicEl>
                                              <a:dgm id="{A5380127-BBCC-43F7-A1BE-4B26B63D7A0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graphicEl>
                                              <a:dgm id="{57D05A40-5C64-4C4A-8004-63295DBF089B}"/>
                                            </p:graphicEl>
                                          </p:spTgt>
                                        </p:tgtEl>
                                        <p:attrNameLst>
                                          <p:attrName>style.visibility</p:attrName>
                                        </p:attrNameLst>
                                      </p:cBhvr>
                                      <p:to>
                                        <p:strVal val="visible"/>
                                      </p:to>
                                    </p:set>
                                    <p:animEffect transition="in" filter="fade">
                                      <p:cBhvr>
                                        <p:cTn id="32" dur="500"/>
                                        <p:tgtEl>
                                          <p:spTgt spid="4">
                                            <p:graphicEl>
                                              <a:dgm id="{57D05A40-5C64-4C4A-8004-63295DBF089B}"/>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
                                            <p:graphicEl>
                                              <a:dgm id="{5362D52D-3FF5-45AE-9B65-E0ADF8AC2444}"/>
                                            </p:graphicEl>
                                          </p:spTgt>
                                        </p:tgtEl>
                                        <p:attrNameLst>
                                          <p:attrName>style.visibility</p:attrName>
                                        </p:attrNameLst>
                                      </p:cBhvr>
                                      <p:to>
                                        <p:strVal val="visible"/>
                                      </p:to>
                                    </p:set>
                                    <p:animEffect transition="in" filter="fade">
                                      <p:cBhvr>
                                        <p:cTn id="37" dur="500"/>
                                        <p:tgtEl>
                                          <p:spTgt spid="4">
                                            <p:graphicEl>
                                              <a:dgm id="{5362D52D-3FF5-45AE-9B65-E0ADF8AC244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
                                            <p:graphicEl>
                                              <a:dgm id="{2E92EC81-4D1C-4F7A-A262-1600D2104293}"/>
                                            </p:graphicEl>
                                          </p:spTgt>
                                        </p:tgtEl>
                                        <p:attrNameLst>
                                          <p:attrName>style.visibility</p:attrName>
                                        </p:attrNameLst>
                                      </p:cBhvr>
                                      <p:to>
                                        <p:strVal val="visible"/>
                                      </p:to>
                                    </p:set>
                                    <p:animEffect transition="in" filter="fade">
                                      <p:cBhvr>
                                        <p:cTn id="42" dur="500"/>
                                        <p:tgtEl>
                                          <p:spTgt spid="4">
                                            <p:graphicEl>
                                              <a:dgm id="{2E92EC81-4D1C-4F7A-A262-1600D210429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F8D1D7-3792-4EAD-96F3-9BF1C3AD48C5}"/>
              </a:ext>
            </a:extLst>
          </p:cNvPr>
          <p:cNvSpPr txBox="1"/>
          <p:nvPr/>
        </p:nvSpPr>
        <p:spPr>
          <a:xfrm>
            <a:off x="1318726" y="2569029"/>
            <a:ext cx="4279698" cy="1107996"/>
          </a:xfrm>
          <a:prstGeom prst="rect">
            <a:avLst/>
          </a:prstGeom>
          <a:noFill/>
        </p:spPr>
        <p:txBody>
          <a:bodyPr wrap="none" rtlCol="0">
            <a:spAutoFit/>
          </a:bodyPr>
          <a:lstStyle/>
          <a:p>
            <a:r>
              <a:rPr lang="en-US" sz="6600" dirty="0"/>
              <a:t>Thank You!</a:t>
            </a:r>
          </a:p>
        </p:txBody>
      </p:sp>
    </p:spTree>
    <p:extLst>
      <p:ext uri="{BB962C8B-B14F-4D97-AF65-F5344CB8AC3E}">
        <p14:creationId xmlns:p14="http://schemas.microsoft.com/office/powerpoint/2010/main" val="2036121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A4CB-895D-46DF-B0A0-88B3B2330C03}"/>
              </a:ext>
            </a:extLst>
          </p:cNvPr>
          <p:cNvSpPr>
            <a:spLocks noGrp="1"/>
          </p:cNvSpPr>
          <p:nvPr>
            <p:ph type="title"/>
          </p:nvPr>
        </p:nvSpPr>
        <p:spPr/>
        <p:txBody>
          <a:bodyPr>
            <a:normAutofit/>
          </a:bodyPr>
          <a:lstStyle/>
          <a:p>
            <a:r>
              <a:rPr lang="en-US" sz="4000" dirty="0"/>
              <a:t>Andy Wood</a:t>
            </a:r>
          </a:p>
        </p:txBody>
      </p:sp>
      <p:sp>
        <p:nvSpPr>
          <p:cNvPr id="4" name="Text Placeholder 3">
            <a:extLst>
              <a:ext uri="{FF2B5EF4-FFF2-40B4-BE49-F238E27FC236}">
                <a16:creationId xmlns:a16="http://schemas.microsoft.com/office/drawing/2014/main" id="{923FF464-D375-43D4-8C2C-EFA3FAE7ADCD}"/>
              </a:ext>
            </a:extLst>
          </p:cNvPr>
          <p:cNvSpPr>
            <a:spLocks noGrp="1"/>
          </p:cNvSpPr>
          <p:nvPr>
            <p:ph type="body" sz="half" idx="2"/>
          </p:nvPr>
        </p:nvSpPr>
        <p:spPr>
          <a:xfrm>
            <a:off x="839788" y="2057400"/>
            <a:ext cx="3932237" cy="1970590"/>
          </a:xfrm>
        </p:spPr>
        <p:txBody>
          <a:bodyPr>
            <a:normAutofit/>
          </a:bodyPr>
          <a:lstStyle/>
          <a:p>
            <a:r>
              <a:rPr lang="en-US" sz="2000" dirty="0"/>
              <a:t>Principal Architect</a:t>
            </a:r>
          </a:p>
          <a:p>
            <a:r>
              <a:rPr lang="en-US" sz="2000" dirty="0"/>
              <a:t>Citrix CTP</a:t>
            </a:r>
          </a:p>
          <a:p>
            <a:r>
              <a:rPr lang="en-US" sz="2000" dirty="0"/>
              <a:t>VMware </a:t>
            </a:r>
            <a:r>
              <a:rPr lang="en-US" sz="2000" dirty="0" err="1"/>
              <a:t>vExpert</a:t>
            </a:r>
            <a:endParaRPr lang="en-US" sz="2000" dirty="0"/>
          </a:p>
          <a:p>
            <a:r>
              <a:rPr lang="en-US" sz="2000" dirty="0"/>
              <a:t>CEng, CITP</a:t>
            </a:r>
          </a:p>
        </p:txBody>
      </p:sp>
      <p:sp>
        <p:nvSpPr>
          <p:cNvPr id="7" name="TextBox 6">
            <a:extLst>
              <a:ext uri="{FF2B5EF4-FFF2-40B4-BE49-F238E27FC236}">
                <a16:creationId xmlns:a16="http://schemas.microsoft.com/office/drawing/2014/main" id="{5F60FA1C-4E83-4718-A96D-0C99464A1687}"/>
              </a:ext>
            </a:extLst>
          </p:cNvPr>
          <p:cNvSpPr txBox="1"/>
          <p:nvPr/>
        </p:nvSpPr>
        <p:spPr>
          <a:xfrm>
            <a:off x="839788" y="4132162"/>
            <a:ext cx="3183692" cy="830997"/>
          </a:xfrm>
          <a:prstGeom prst="rect">
            <a:avLst/>
          </a:prstGeom>
          <a:noFill/>
        </p:spPr>
        <p:txBody>
          <a:bodyPr wrap="none" rtlCol="0">
            <a:spAutoFit/>
          </a:bodyPr>
          <a:lstStyle/>
          <a:p>
            <a:r>
              <a:rPr lang="en-US" sz="2400" dirty="0"/>
              <a:t>@</a:t>
            </a:r>
            <a:r>
              <a:rPr lang="en-US" sz="2400" dirty="0" err="1"/>
              <a:t>andymwood</a:t>
            </a:r>
            <a:endParaRPr lang="en-US" sz="2400" dirty="0"/>
          </a:p>
          <a:p>
            <a:r>
              <a:rPr lang="en-US" sz="2400" dirty="0"/>
              <a:t>www.gilwood-cs.co.uk</a:t>
            </a:r>
          </a:p>
        </p:txBody>
      </p:sp>
      <p:pic>
        <p:nvPicPr>
          <p:cNvPr id="5" name="Picture 4">
            <a:extLst>
              <a:ext uri="{FF2B5EF4-FFF2-40B4-BE49-F238E27FC236}">
                <a16:creationId xmlns:a16="http://schemas.microsoft.com/office/drawing/2014/main" id="{51F9ED44-9E32-4F9A-8B87-FA11128F15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7874" y="105764"/>
            <a:ext cx="1319514" cy="495258"/>
          </a:xfrm>
          <a:prstGeom prst="rect">
            <a:avLst/>
          </a:prstGeom>
        </p:spPr>
      </p:pic>
      <p:pic>
        <p:nvPicPr>
          <p:cNvPr id="10" name="Picture 9">
            <a:extLst>
              <a:ext uri="{FF2B5EF4-FFF2-40B4-BE49-F238E27FC236}">
                <a16:creationId xmlns:a16="http://schemas.microsoft.com/office/drawing/2014/main" id="{F7191C6C-C2A8-43C2-B3E1-86421FD277D8}"/>
              </a:ext>
            </a:extLst>
          </p:cNvPr>
          <p:cNvPicPr>
            <a:picLocks noChangeAspect="1"/>
          </p:cNvPicPr>
          <p:nvPr/>
        </p:nvPicPr>
        <p:blipFill>
          <a:blip r:embed="rId4"/>
          <a:stretch>
            <a:fillRect/>
          </a:stretch>
        </p:blipFill>
        <p:spPr>
          <a:xfrm>
            <a:off x="6230466" y="1162581"/>
            <a:ext cx="2624643" cy="42611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9367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500"/>
                                        <p:tgtEl>
                                          <p:spTgt spid="4">
                                            <p:txEl>
                                              <p:pRg st="2" end="2"/>
                                            </p:txEl>
                                          </p:spTgt>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par>
                          <p:cTn id="25" fill="hold">
                            <p:stCondLst>
                              <p:cond delay="2000"/>
                            </p:stCondLst>
                            <p:childTnLst>
                              <p:par>
                                <p:cTn id="26" presetID="10" presetClass="entr" presetSubtype="0" fill="hold" grpId="0" nodeType="afterEffect">
                                  <p:stCondLst>
                                    <p:cond delay="10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uiExpand="1"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Topics</a:t>
            </a:r>
          </a:p>
        </p:txBody>
      </p:sp>
      <p:sp>
        <p:nvSpPr>
          <p:cNvPr id="5" name="Content Placeholder 4"/>
          <p:cNvSpPr>
            <a:spLocks noGrp="1"/>
          </p:cNvSpPr>
          <p:nvPr>
            <p:ph sz="half" idx="1"/>
          </p:nvPr>
        </p:nvSpPr>
        <p:spPr/>
        <p:txBody>
          <a:bodyPr/>
          <a:lstStyle/>
          <a:p>
            <a:r>
              <a:rPr lang="en-US" dirty="0"/>
              <a:t>Windows and Docker</a:t>
            </a:r>
          </a:p>
          <a:p>
            <a:r>
              <a:rPr lang="en-US" dirty="0"/>
              <a:t>Containers and Citrix</a:t>
            </a:r>
          </a:p>
          <a:p>
            <a:r>
              <a:rPr lang="en-US" dirty="0"/>
              <a:t>Some Alternatives</a:t>
            </a:r>
          </a:p>
        </p:txBody>
      </p:sp>
      <p:pic>
        <p:nvPicPr>
          <p:cNvPr id="6" name="Picture 5">
            <a:extLst>
              <a:ext uri="{FF2B5EF4-FFF2-40B4-BE49-F238E27FC236}">
                <a16:creationId xmlns:a16="http://schemas.microsoft.com/office/drawing/2014/main" id="{E9C52596-6FAF-4AC4-8086-99EA60C23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7874" y="105764"/>
            <a:ext cx="1319514" cy="495258"/>
          </a:xfrm>
          <a:prstGeom prst="rect">
            <a:avLst/>
          </a:prstGeom>
        </p:spPr>
      </p:pic>
    </p:spTree>
    <p:extLst>
      <p:ext uri="{BB962C8B-B14F-4D97-AF65-F5344CB8AC3E}">
        <p14:creationId xmlns:p14="http://schemas.microsoft.com/office/powerpoint/2010/main" val="516830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B9BAEA-B696-4BA1-A057-F45401701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7874" y="105764"/>
            <a:ext cx="1319514" cy="495258"/>
          </a:xfrm>
          <a:prstGeom prst="rect">
            <a:avLst/>
          </a:prstGeom>
        </p:spPr>
      </p:pic>
      <p:pic>
        <p:nvPicPr>
          <p:cNvPr id="4" name="Picture 3">
            <a:extLst>
              <a:ext uri="{FF2B5EF4-FFF2-40B4-BE49-F238E27FC236}">
                <a16:creationId xmlns:a16="http://schemas.microsoft.com/office/drawing/2014/main" id="{DB355B60-A56E-4996-94A8-EDED0A9DD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494" y="880032"/>
            <a:ext cx="4793012" cy="5097936"/>
          </a:xfrm>
          <a:prstGeom prst="rect">
            <a:avLst/>
          </a:prstGeom>
        </p:spPr>
      </p:pic>
    </p:spTree>
    <p:extLst>
      <p:ext uri="{BB962C8B-B14F-4D97-AF65-F5344CB8AC3E}">
        <p14:creationId xmlns:p14="http://schemas.microsoft.com/office/powerpoint/2010/main" val="405926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086C99-7ABE-4DC7-B747-946D21457EE8}"/>
              </a:ext>
            </a:extLst>
          </p:cNvPr>
          <p:cNvSpPr txBox="1"/>
          <p:nvPr/>
        </p:nvSpPr>
        <p:spPr>
          <a:xfrm>
            <a:off x="2619196" y="1874042"/>
            <a:ext cx="6678495" cy="1107996"/>
          </a:xfrm>
          <a:prstGeom prst="rect">
            <a:avLst/>
          </a:prstGeom>
          <a:noFill/>
        </p:spPr>
        <p:txBody>
          <a:bodyPr wrap="none" rtlCol="0">
            <a:spAutoFit/>
          </a:bodyPr>
          <a:lstStyle/>
          <a:p>
            <a:r>
              <a:rPr lang="en-US" sz="6600" dirty="0"/>
              <a:t>DevOps or </a:t>
            </a:r>
            <a:r>
              <a:rPr lang="en-US" sz="6600" dirty="0" err="1"/>
              <a:t>ITPro</a:t>
            </a:r>
            <a:r>
              <a:rPr lang="en-US" sz="6600" dirty="0"/>
              <a:t>?</a:t>
            </a:r>
          </a:p>
        </p:txBody>
      </p:sp>
      <p:sp>
        <p:nvSpPr>
          <p:cNvPr id="4" name="TextBox 3">
            <a:extLst>
              <a:ext uri="{FF2B5EF4-FFF2-40B4-BE49-F238E27FC236}">
                <a16:creationId xmlns:a16="http://schemas.microsoft.com/office/drawing/2014/main" id="{9908950D-6D7A-4B37-99C4-390466246816}"/>
              </a:ext>
            </a:extLst>
          </p:cNvPr>
          <p:cNvSpPr txBox="1"/>
          <p:nvPr/>
        </p:nvSpPr>
        <p:spPr>
          <a:xfrm>
            <a:off x="1513823" y="3337367"/>
            <a:ext cx="9262752" cy="2308324"/>
          </a:xfrm>
          <a:prstGeom prst="rect">
            <a:avLst/>
          </a:prstGeom>
          <a:noFill/>
        </p:spPr>
        <p:txBody>
          <a:bodyPr wrap="square" rtlCol="0">
            <a:spAutoFit/>
          </a:bodyPr>
          <a:lstStyle/>
          <a:p>
            <a:r>
              <a:rPr lang="en-US" sz="2400" dirty="0"/>
              <a:t>“As a system Administrator, one of the scariest things I ever encounter is a server that has been running for ages.</a:t>
            </a:r>
          </a:p>
          <a:p>
            <a:r>
              <a:rPr lang="en-US" sz="2400" dirty="0"/>
              <a:t>If you absolutely know a system has been created via automation and never changed since the moment of creation, most of the problems disappear.”</a:t>
            </a:r>
          </a:p>
          <a:p>
            <a:pPr algn="r"/>
            <a:r>
              <a:rPr lang="en-US" sz="2000" dirty="0"/>
              <a:t>- Chad Fowler, </a:t>
            </a:r>
            <a:r>
              <a:rPr lang="en-US" sz="2000" i="1" dirty="0"/>
              <a:t>Trash Your Servers and Burn Your Code</a:t>
            </a:r>
            <a:r>
              <a:rPr lang="en-US" sz="2000" dirty="0"/>
              <a:t>, 2013</a:t>
            </a:r>
          </a:p>
        </p:txBody>
      </p:sp>
      <p:sp>
        <p:nvSpPr>
          <p:cNvPr id="5" name="TextBox 4">
            <a:extLst>
              <a:ext uri="{FF2B5EF4-FFF2-40B4-BE49-F238E27FC236}">
                <a16:creationId xmlns:a16="http://schemas.microsoft.com/office/drawing/2014/main" id="{E920C023-61B2-4254-ACD0-38709C7B826F}"/>
              </a:ext>
            </a:extLst>
          </p:cNvPr>
          <p:cNvSpPr txBox="1"/>
          <p:nvPr/>
        </p:nvSpPr>
        <p:spPr>
          <a:xfrm>
            <a:off x="256310" y="237598"/>
            <a:ext cx="5157181" cy="769441"/>
          </a:xfrm>
          <a:prstGeom prst="rect">
            <a:avLst/>
          </a:prstGeom>
          <a:noFill/>
        </p:spPr>
        <p:txBody>
          <a:bodyPr wrap="none" rtlCol="0">
            <a:spAutoFit/>
          </a:bodyPr>
          <a:lstStyle/>
          <a:p>
            <a:r>
              <a:rPr lang="en-US" sz="4400" dirty="0"/>
              <a:t>Why Are YOU Here?</a:t>
            </a:r>
          </a:p>
        </p:txBody>
      </p:sp>
    </p:spTree>
    <p:extLst>
      <p:ext uri="{BB962C8B-B14F-4D97-AF65-F5344CB8AC3E}">
        <p14:creationId xmlns:p14="http://schemas.microsoft.com/office/powerpoint/2010/main" val="1859463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Effect transition="in" filter="fade">
                                      <p:cBhvr>
                                        <p:cTn id="1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274" y="0"/>
            <a:ext cx="10515600" cy="1325563"/>
          </a:xfrm>
        </p:spPr>
        <p:txBody>
          <a:bodyPr/>
          <a:lstStyle/>
          <a:p>
            <a:r>
              <a:rPr lang="en-US" sz="4705" dirty="0"/>
              <a:t>VMs and Containers</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1557" y="1262640"/>
            <a:ext cx="4089938" cy="3044109"/>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7723" y="1038534"/>
            <a:ext cx="3137487" cy="3106828"/>
          </a:xfrm>
          <a:prstGeom prst="rect">
            <a:avLst/>
          </a:prstGeom>
        </p:spPr>
      </p:pic>
      <p:sp>
        <p:nvSpPr>
          <p:cNvPr id="27" name="TextBox 26"/>
          <p:cNvSpPr txBox="1"/>
          <p:nvPr/>
        </p:nvSpPr>
        <p:spPr>
          <a:xfrm>
            <a:off x="2595244" y="4243770"/>
            <a:ext cx="5131134" cy="669826"/>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“Will containers replace VM’s?”</a:t>
            </a:r>
          </a:p>
        </p:txBody>
      </p:sp>
      <p:sp>
        <p:nvSpPr>
          <p:cNvPr id="28" name="TextBox 27"/>
          <p:cNvSpPr txBox="1"/>
          <p:nvPr/>
        </p:nvSpPr>
        <p:spPr>
          <a:xfrm>
            <a:off x="7577516" y="4250723"/>
            <a:ext cx="908951" cy="669832"/>
          </a:xfrm>
          <a:prstGeom prst="rect">
            <a:avLst/>
          </a:prstGeom>
          <a:noFill/>
        </p:spPr>
        <p:txBody>
          <a:bodyPr wrap="none" lIns="179285" tIns="143428" rIns="179285" bIns="143428" rtlCol="0">
            <a:spAutoFit/>
          </a:bodyPr>
          <a:lstStyle/>
          <a:p>
            <a:pPr>
              <a:lnSpc>
                <a:spcPct val="90000"/>
              </a:lnSpc>
              <a:spcAft>
                <a:spcPts val="588"/>
              </a:spcAft>
            </a:pPr>
            <a:r>
              <a:rPr lang="en-US" sz="2745" dirty="0">
                <a:gradFill>
                  <a:gsLst>
                    <a:gs pos="2917">
                      <a:schemeClr val="tx1"/>
                    </a:gs>
                    <a:gs pos="30000">
                      <a:schemeClr val="tx1"/>
                    </a:gs>
                  </a:gsLst>
                  <a:lin ang="5400000" scaled="0"/>
                </a:gradFill>
              </a:rPr>
              <a:t>No.</a:t>
            </a:r>
          </a:p>
        </p:txBody>
      </p:sp>
      <p:sp>
        <p:nvSpPr>
          <p:cNvPr id="29" name="TextBox 28"/>
          <p:cNvSpPr txBox="1"/>
          <p:nvPr/>
        </p:nvSpPr>
        <p:spPr>
          <a:xfrm>
            <a:off x="941557" y="5074983"/>
            <a:ext cx="10329288" cy="1126938"/>
          </a:xfrm>
          <a:prstGeom prst="rect">
            <a:avLst/>
          </a:prstGeom>
          <a:noFill/>
        </p:spPr>
        <p:txBody>
          <a:bodyPr wrap="none" lIns="179285" tIns="143428" rIns="179285" bIns="143428" rtlCol="0">
            <a:spAutoFit/>
          </a:bodyPr>
          <a:lstStyle/>
          <a:p>
            <a:pPr algn="ctr">
              <a:lnSpc>
                <a:spcPct val="90000"/>
              </a:lnSpc>
              <a:spcAft>
                <a:spcPts val="588"/>
              </a:spcAft>
            </a:pPr>
            <a:r>
              <a:rPr lang="en-US" sz="2745" dirty="0">
                <a:gradFill>
                  <a:gsLst>
                    <a:gs pos="2917">
                      <a:schemeClr val="tx1"/>
                    </a:gs>
                    <a:gs pos="30000">
                      <a:schemeClr val="tx1"/>
                    </a:gs>
                  </a:gsLst>
                  <a:lin ang="5400000" scaled="0"/>
                </a:gradFill>
              </a:rPr>
              <a:t>Containers are not a virtualization technology.</a:t>
            </a:r>
          </a:p>
          <a:p>
            <a:pPr algn="ctr">
              <a:lnSpc>
                <a:spcPct val="90000"/>
              </a:lnSpc>
              <a:spcAft>
                <a:spcPts val="588"/>
              </a:spcAft>
            </a:pPr>
            <a:r>
              <a:rPr lang="en-US" sz="2745" dirty="0">
                <a:gradFill>
                  <a:gsLst>
                    <a:gs pos="2917">
                      <a:schemeClr val="tx1"/>
                    </a:gs>
                    <a:gs pos="30000">
                      <a:schemeClr val="tx1"/>
                    </a:gs>
                  </a:gsLst>
                  <a:lin ang="5400000" scaled="0"/>
                </a:gradFill>
              </a:rPr>
              <a:t>Containers are an application deployment &amp; delivery technology.</a:t>
            </a:r>
          </a:p>
        </p:txBody>
      </p:sp>
      <p:pic>
        <p:nvPicPr>
          <p:cNvPr id="9" name="Picture 8">
            <a:extLst>
              <a:ext uri="{FF2B5EF4-FFF2-40B4-BE49-F238E27FC236}">
                <a16:creationId xmlns:a16="http://schemas.microsoft.com/office/drawing/2014/main" id="{32BE05AC-0DC1-40E8-BD44-DB626F255B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97874" y="105764"/>
            <a:ext cx="1319514" cy="495258"/>
          </a:xfrm>
          <a:prstGeom prst="rect">
            <a:avLst/>
          </a:prstGeom>
        </p:spPr>
      </p:pic>
      <p:sp>
        <p:nvSpPr>
          <p:cNvPr id="4" name="TextBox 3">
            <a:extLst>
              <a:ext uri="{FF2B5EF4-FFF2-40B4-BE49-F238E27FC236}">
                <a16:creationId xmlns:a16="http://schemas.microsoft.com/office/drawing/2014/main" id="{5F9B1877-59A8-46F4-AA86-4304EFFD4F8A}"/>
              </a:ext>
            </a:extLst>
          </p:cNvPr>
          <p:cNvSpPr txBox="1"/>
          <p:nvPr/>
        </p:nvSpPr>
        <p:spPr>
          <a:xfrm>
            <a:off x="812241" y="3449256"/>
            <a:ext cx="671594" cy="369332"/>
          </a:xfrm>
          <a:prstGeom prst="rect">
            <a:avLst/>
          </a:prstGeom>
          <a:noFill/>
        </p:spPr>
        <p:txBody>
          <a:bodyPr wrap="none" rtlCol="0">
            <a:spAutoFit/>
          </a:bodyPr>
          <a:lstStyle/>
          <a:p>
            <a:r>
              <a:rPr lang="en-US" dirty="0"/>
              <a:t>VM’s</a:t>
            </a:r>
          </a:p>
        </p:txBody>
      </p:sp>
      <p:sp>
        <p:nvSpPr>
          <p:cNvPr id="5" name="TextBox 4">
            <a:extLst>
              <a:ext uri="{FF2B5EF4-FFF2-40B4-BE49-F238E27FC236}">
                <a16:creationId xmlns:a16="http://schemas.microsoft.com/office/drawing/2014/main" id="{35BCF72A-863F-46FA-95D3-C49FD233C147}"/>
              </a:ext>
            </a:extLst>
          </p:cNvPr>
          <p:cNvSpPr txBox="1"/>
          <p:nvPr/>
        </p:nvSpPr>
        <p:spPr>
          <a:xfrm>
            <a:off x="10184526" y="3449256"/>
            <a:ext cx="1273105" cy="369332"/>
          </a:xfrm>
          <a:prstGeom prst="rect">
            <a:avLst/>
          </a:prstGeom>
          <a:noFill/>
        </p:spPr>
        <p:txBody>
          <a:bodyPr wrap="none" rtlCol="0">
            <a:spAutoFit/>
          </a:bodyPr>
          <a:lstStyle/>
          <a:p>
            <a:r>
              <a:rPr lang="en-US" dirty="0"/>
              <a:t>Containers</a:t>
            </a:r>
          </a:p>
        </p:txBody>
      </p:sp>
    </p:spTree>
    <p:extLst>
      <p:ext uri="{BB962C8B-B14F-4D97-AF65-F5344CB8AC3E}">
        <p14:creationId xmlns:p14="http://schemas.microsoft.com/office/powerpoint/2010/main" val="29016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9">
                                            <p:txEl>
                                              <p:pRg st="0" end="0"/>
                                            </p:txEl>
                                          </p:spTgt>
                                        </p:tgtEl>
                                        <p:attrNameLst>
                                          <p:attrName>style.visibility</p:attrName>
                                        </p:attrNameLst>
                                      </p:cBhvr>
                                      <p:to>
                                        <p:strVal val="visible"/>
                                      </p:to>
                                    </p:set>
                                    <p:animEffect transition="in" filter="fade">
                                      <p:cBhvr>
                                        <p:cTn id="35" dur="500"/>
                                        <p:tgtEl>
                                          <p:spTgt spid="2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9">
                                            <p:txEl>
                                              <p:pRg st="1" end="1"/>
                                            </p:txEl>
                                          </p:spTgt>
                                        </p:tgtEl>
                                        <p:attrNameLst>
                                          <p:attrName>style.visibility</p:attrName>
                                        </p:attrNameLst>
                                      </p:cBhvr>
                                      <p:to>
                                        <p:strVal val="visible"/>
                                      </p:to>
                                    </p:set>
                                    <p:animEffect transition="in" filter="fade">
                                      <p:cBhvr>
                                        <p:cTn id="40" dur="500"/>
                                        <p:tgtEl>
                                          <p:spTgt spid="2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build="p"/>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3D85713-F7D4-48A1-87BD-AE60B1F23A3E}"/>
              </a:ext>
            </a:extLst>
          </p:cNvPr>
          <p:cNvSpPr>
            <a:spLocks noGrp="1"/>
          </p:cNvSpPr>
          <p:nvPr>
            <p:ph type="ftr" sz="quarter" idx="11"/>
          </p:nvPr>
        </p:nvSpPr>
        <p:spPr/>
        <p:txBody>
          <a:bodyPr/>
          <a:lstStyle/>
          <a:p>
            <a:r>
              <a:rPr lang="en-US"/>
              <a:t>Citrix Synergy 2017</a:t>
            </a:r>
          </a:p>
        </p:txBody>
      </p:sp>
      <p:pic>
        <p:nvPicPr>
          <p:cNvPr id="4" name="Picture 3">
            <a:extLst>
              <a:ext uri="{FF2B5EF4-FFF2-40B4-BE49-F238E27FC236}">
                <a16:creationId xmlns:a16="http://schemas.microsoft.com/office/drawing/2014/main" id="{FCC19951-F208-4B50-9A83-3441A5DFA1C5}"/>
              </a:ext>
            </a:extLst>
          </p:cNvPr>
          <p:cNvPicPr>
            <a:picLocks noChangeAspect="1"/>
          </p:cNvPicPr>
          <p:nvPr/>
        </p:nvPicPr>
        <p:blipFill rotWithShape="1">
          <a:blip r:embed="rId3">
            <a:extLst>
              <a:ext uri="{28A0092B-C50C-407E-A947-70E740481C1C}">
                <a14:useLocalDpi xmlns:a14="http://schemas.microsoft.com/office/drawing/2010/main" val="0"/>
              </a:ext>
            </a:extLst>
          </a:blip>
          <a:srcRect r="51022"/>
          <a:stretch/>
        </p:blipFill>
        <p:spPr>
          <a:xfrm>
            <a:off x="393540" y="76921"/>
            <a:ext cx="5612405" cy="6735907"/>
          </a:xfrm>
          <a:prstGeom prst="rect">
            <a:avLst/>
          </a:prstGeom>
        </p:spPr>
      </p:pic>
      <p:pic>
        <p:nvPicPr>
          <p:cNvPr id="5" name="Picture 4">
            <a:extLst>
              <a:ext uri="{FF2B5EF4-FFF2-40B4-BE49-F238E27FC236}">
                <a16:creationId xmlns:a16="http://schemas.microsoft.com/office/drawing/2014/main" id="{F5B77B43-8044-41BF-886F-D5DF02E960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97874" y="105764"/>
            <a:ext cx="1319514" cy="495258"/>
          </a:xfrm>
          <a:prstGeom prst="rect">
            <a:avLst/>
          </a:prstGeom>
        </p:spPr>
      </p:pic>
      <p:pic>
        <p:nvPicPr>
          <p:cNvPr id="6" name="Picture 5" descr="A picture containing screenshot&#10;&#10;Description generated with very high confidence">
            <a:extLst>
              <a:ext uri="{FF2B5EF4-FFF2-40B4-BE49-F238E27FC236}">
                <a16:creationId xmlns:a16="http://schemas.microsoft.com/office/drawing/2014/main" id="{9DA343BA-AD4C-4ABA-BD8E-804A82EC540C}"/>
              </a:ext>
            </a:extLst>
          </p:cNvPr>
          <p:cNvPicPr>
            <a:picLocks noChangeAspect="1"/>
          </p:cNvPicPr>
          <p:nvPr/>
        </p:nvPicPr>
        <p:blipFill rotWithShape="1">
          <a:blip r:embed="rId3">
            <a:extLst>
              <a:ext uri="{28A0092B-C50C-407E-A947-70E740481C1C}">
                <a14:useLocalDpi xmlns:a14="http://schemas.microsoft.com/office/drawing/2010/main" val="0"/>
              </a:ext>
            </a:extLst>
          </a:blip>
          <a:srcRect l="50391"/>
          <a:stretch/>
        </p:blipFill>
        <p:spPr>
          <a:xfrm>
            <a:off x="6089073" y="78056"/>
            <a:ext cx="5660322" cy="6707064"/>
          </a:xfrm>
          <a:prstGeom prst="rect">
            <a:avLst/>
          </a:prstGeom>
        </p:spPr>
      </p:pic>
    </p:spTree>
    <p:extLst>
      <p:ext uri="{BB962C8B-B14F-4D97-AF65-F5344CB8AC3E}">
        <p14:creationId xmlns:p14="http://schemas.microsoft.com/office/powerpoint/2010/main" val="1905653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65760"/>
            <a:ext cx="11655840" cy="899665"/>
          </a:xfrm>
        </p:spPr>
        <p:txBody>
          <a:bodyPr/>
          <a:lstStyle/>
          <a:p>
            <a:r>
              <a:rPr lang="en-US" dirty="0"/>
              <a:t>A Microsoft View of Containers</a:t>
            </a:r>
          </a:p>
        </p:txBody>
      </p:sp>
      <p:sp>
        <p:nvSpPr>
          <p:cNvPr id="306" name="TextBox 305"/>
          <p:cNvSpPr txBox="1"/>
          <p:nvPr/>
        </p:nvSpPr>
        <p:spPr>
          <a:xfrm>
            <a:off x="119835" y="912717"/>
            <a:ext cx="5826761" cy="396931"/>
          </a:xfrm>
          <a:prstGeom prst="rect">
            <a:avLst/>
          </a:prstGeom>
          <a:noFill/>
        </p:spPr>
        <p:txBody>
          <a:bodyPr wrap="square" lIns="182828" tIns="0" rIns="182828" bIns="146263" rtlCol="0">
            <a:spAutoFit/>
          </a:bodyPr>
          <a:lstStyle/>
          <a:p>
            <a:pPr algn="ctr" defTabSz="914049">
              <a:lnSpc>
                <a:spcPct val="90000"/>
              </a:lnSpc>
              <a:spcAft>
                <a:spcPts val="600"/>
              </a:spcAft>
              <a:defRPr/>
            </a:pPr>
            <a:r>
              <a:rPr lang="en-US" b="1" kern="0" dirty="0">
                <a:solidFill>
                  <a:sysClr val="windowText" lastClr="000000"/>
                </a:solidFill>
                <a:latin typeface="Segoe UI"/>
              </a:rPr>
              <a:t>Containers </a:t>
            </a:r>
            <a:r>
              <a:rPr lang="en-US" kern="0" dirty="0">
                <a:solidFill>
                  <a:sysClr val="windowText" lastClr="000000"/>
                </a:solidFill>
                <a:latin typeface="Segoe UI"/>
              </a:rPr>
              <a:t>= Operating system virtualization</a:t>
            </a:r>
          </a:p>
        </p:txBody>
      </p:sp>
      <p:sp>
        <p:nvSpPr>
          <p:cNvPr id="126" name="TextBox 125"/>
          <p:cNvSpPr txBox="1"/>
          <p:nvPr/>
        </p:nvSpPr>
        <p:spPr>
          <a:xfrm>
            <a:off x="119835" y="4160867"/>
            <a:ext cx="5826760" cy="396931"/>
          </a:xfrm>
          <a:prstGeom prst="rect">
            <a:avLst/>
          </a:prstGeom>
          <a:noFill/>
        </p:spPr>
        <p:txBody>
          <a:bodyPr wrap="square" lIns="0" tIns="0" rIns="0" bIns="146263" rtlCol="0">
            <a:spAutoFit/>
          </a:bodyPr>
          <a:lstStyle/>
          <a:p>
            <a:pPr algn="ctr" defTabSz="914049">
              <a:lnSpc>
                <a:spcPct val="90000"/>
              </a:lnSpc>
              <a:spcAft>
                <a:spcPts val="600"/>
              </a:spcAft>
              <a:defRPr/>
            </a:pPr>
            <a:r>
              <a:rPr lang="en-US" b="1" kern="0" dirty="0">
                <a:solidFill>
                  <a:sysClr val="windowText" lastClr="000000"/>
                </a:solidFill>
                <a:latin typeface="Segoe UI"/>
              </a:rPr>
              <a:t>Traditional virtual machines </a:t>
            </a:r>
            <a:r>
              <a:rPr lang="en-US" kern="0" dirty="0">
                <a:solidFill>
                  <a:sysClr val="windowText" lastClr="000000"/>
                </a:solidFill>
                <a:latin typeface="Segoe UI"/>
              </a:rPr>
              <a:t>= hardware virtualization</a:t>
            </a:r>
          </a:p>
        </p:txBody>
      </p:sp>
      <p:cxnSp>
        <p:nvCxnSpPr>
          <p:cNvPr id="101" name="Straight Connector 100"/>
          <p:cNvCxnSpPr>
            <a:cxnSpLocks/>
          </p:cNvCxnSpPr>
          <p:nvPr/>
        </p:nvCxnSpPr>
        <p:spPr>
          <a:xfrm flipH="1">
            <a:off x="7059190" y="665024"/>
            <a:ext cx="4227" cy="5437900"/>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396514" y="1607054"/>
            <a:ext cx="2428026" cy="1271822"/>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grpSp>
      <p:sp>
        <p:nvSpPr>
          <p:cNvPr id="223" name="TextBox 222"/>
          <p:cNvSpPr txBox="1"/>
          <p:nvPr/>
        </p:nvSpPr>
        <p:spPr>
          <a:xfrm>
            <a:off x="7122044" y="838015"/>
            <a:ext cx="4930336"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ysClr val="windowText" lastClr="000000"/>
                </a:solidFill>
                <a:latin typeface="Segoe UI"/>
              </a:rPr>
              <a:t>Windows Server Containers</a:t>
            </a:r>
          </a:p>
          <a:p>
            <a:pPr algn="ctr" defTabSz="914049">
              <a:lnSpc>
                <a:spcPct val="90000"/>
              </a:lnSpc>
              <a:spcAft>
                <a:spcPts val="600"/>
              </a:spcAft>
              <a:defRPr/>
            </a:pPr>
            <a:r>
              <a:rPr lang="en-US" kern="0" dirty="0">
                <a:solidFill>
                  <a:sysClr val="windowText" lastClr="000000"/>
                </a:solidFill>
                <a:latin typeface="Segoe UI"/>
              </a:rPr>
              <a:t>Maximum speed and density</a:t>
            </a:r>
          </a:p>
        </p:txBody>
      </p:sp>
      <p:grpSp>
        <p:nvGrpSpPr>
          <p:cNvPr id="23" name="Group 22"/>
          <p:cNvGrpSpPr/>
          <p:nvPr/>
        </p:nvGrpSpPr>
        <p:grpSpPr>
          <a:xfrm>
            <a:off x="8398795" y="4490123"/>
            <a:ext cx="2423467" cy="161130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176" kern="0" dirty="0">
                    <a:gradFill>
                      <a:gsLst>
                        <a:gs pos="0">
                          <a:srgbClr val="FFFFFF"/>
                        </a:gs>
                        <a:gs pos="100000">
                          <a:srgbClr val="FFFFFF"/>
                        </a:gs>
                      </a:gsLst>
                      <a:lin ang="5400000" scaled="0"/>
                    </a:gradFill>
                    <a:latin typeface="Segoe UI"/>
                    <a:ea typeface="Segoe UI" pitchFamily="34" charset="0"/>
                    <a:cs typeface="Segoe UI" pitchFamily="34" charset="0"/>
                  </a:rPr>
                  <a:t>Hyper-V</a:t>
                </a: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kern="0" dirty="0">
                        <a:solidFill>
                          <a:srgbClr val="FFFFFF"/>
                        </a:solidFill>
                        <a:latin typeface="Segoe UI"/>
                      </a:rPr>
                      <a:t>Kernel</a:t>
                    </a:r>
                    <a:endParaRPr lang="en-US" sz="1078" kern="0" dirty="0">
                      <a:solidFill>
                        <a:srgbClr val="FFFFFF"/>
                      </a:solidFill>
                      <a:latin typeface="Segoe UI"/>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kern="0" dirty="0">
                        <a:solidFill>
                          <a:srgbClr val="FFFFFF"/>
                        </a:solidFill>
                        <a:latin typeface="Segoe UI"/>
                      </a:rPr>
                      <a:t>Kernel</a:t>
                    </a:r>
                    <a:endParaRPr lang="en-US" sz="1078" kern="0" dirty="0">
                      <a:solidFill>
                        <a:srgbClr val="FFFFFF"/>
                      </a:solidFill>
                      <a:latin typeface="Segoe UI"/>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 tIns="146263" rIns="0"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029" kern="0" dirty="0">
                        <a:solidFill>
                          <a:srgbClr val="FFFFFF"/>
                        </a:solidFill>
                        <a:latin typeface="Segoe UI"/>
                      </a:rPr>
                      <a:t>Kernel</a:t>
                    </a:r>
                    <a:endParaRPr lang="en-US" sz="1078" kern="0" dirty="0">
                      <a:solidFill>
                        <a:srgbClr val="FFFFFF"/>
                      </a:solidFill>
                      <a:latin typeface="Segoe UI"/>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77" name="TextBox 276"/>
          <p:cNvSpPr txBox="1"/>
          <p:nvPr/>
        </p:nvSpPr>
        <p:spPr>
          <a:xfrm>
            <a:off x="7142923" y="3741663"/>
            <a:ext cx="4935209" cy="573909"/>
          </a:xfrm>
          <a:prstGeom prst="rect">
            <a:avLst/>
          </a:prstGeom>
          <a:noFill/>
        </p:spPr>
        <p:txBody>
          <a:bodyPr wrap="square" lIns="0" tIns="0" rIns="0" bIns="0" rtlCol="0">
            <a:spAutoFit/>
          </a:bodyPr>
          <a:lstStyle/>
          <a:p>
            <a:pPr algn="ctr" defTabSz="914049">
              <a:lnSpc>
                <a:spcPct val="90000"/>
              </a:lnSpc>
              <a:spcAft>
                <a:spcPts val="600"/>
              </a:spcAft>
              <a:defRPr/>
            </a:pPr>
            <a:r>
              <a:rPr lang="en-US" b="1" kern="0" dirty="0">
                <a:solidFill>
                  <a:sysClr val="windowText" lastClr="000000"/>
                </a:solidFill>
                <a:latin typeface="Segoe UI"/>
              </a:rPr>
              <a:t>Hyper-V Containers</a:t>
            </a:r>
          </a:p>
          <a:p>
            <a:pPr algn="ctr" defTabSz="914049">
              <a:lnSpc>
                <a:spcPct val="90000"/>
              </a:lnSpc>
              <a:spcAft>
                <a:spcPts val="600"/>
              </a:spcAft>
              <a:defRPr/>
            </a:pPr>
            <a:r>
              <a:rPr lang="en-US" kern="0" dirty="0">
                <a:solidFill>
                  <a:sysClr val="windowText" lastClr="000000"/>
                </a:solidFill>
                <a:latin typeface="Segoe UI"/>
              </a:rPr>
              <a:t>Isolation plus performance</a:t>
            </a:r>
          </a:p>
        </p:txBody>
      </p:sp>
      <p:sp>
        <p:nvSpPr>
          <p:cNvPr id="328" name="Rectangle 327"/>
          <p:cNvSpPr/>
          <p:nvPr/>
        </p:nvSpPr>
        <p:spPr bwMode="auto">
          <a:xfrm>
            <a:off x="830740" y="1316138"/>
            <a:ext cx="4864091" cy="1603185"/>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sp>
        <p:nvSpPr>
          <p:cNvPr id="329" name="Rectangle 328"/>
          <p:cNvSpPr/>
          <p:nvPr/>
        </p:nvSpPr>
        <p:spPr bwMode="auto">
          <a:xfrm>
            <a:off x="830740" y="2959341"/>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sp>
        <p:nvSpPr>
          <p:cNvPr id="330" name="Rectangle 329"/>
          <p:cNvSpPr/>
          <p:nvPr/>
        </p:nvSpPr>
        <p:spPr bwMode="auto">
          <a:xfrm>
            <a:off x="1878582" y="1812035"/>
            <a:ext cx="133005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kern="0" dirty="0">
                <a:solidFill>
                  <a:srgbClr val="D83B01"/>
                </a:solidFill>
                <a:latin typeface="Segoe UI"/>
              </a:rPr>
              <a:t>Applications</a:t>
            </a:r>
          </a:p>
        </p:txBody>
      </p:sp>
      <p:grpSp>
        <p:nvGrpSpPr>
          <p:cNvPr id="331" name="Group 330"/>
          <p:cNvGrpSpPr/>
          <p:nvPr/>
        </p:nvGrpSpPr>
        <p:grpSpPr>
          <a:xfrm>
            <a:off x="1393069" y="1812035"/>
            <a:ext cx="491767" cy="487863"/>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sp>
        <p:nvSpPr>
          <p:cNvPr id="337" name="Rectangle 336"/>
          <p:cNvSpPr/>
          <p:nvPr/>
        </p:nvSpPr>
        <p:spPr bwMode="auto">
          <a:xfrm>
            <a:off x="1878582" y="2319908"/>
            <a:ext cx="3739958"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9642" tIns="146263" rIns="89642"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568" kern="0" dirty="0">
                <a:solidFill>
                  <a:srgbClr val="D83B01"/>
                </a:solidFill>
                <a:latin typeface="Segoe UI"/>
              </a:rPr>
              <a:t>Kernel</a:t>
            </a:r>
          </a:p>
        </p:txBody>
      </p:sp>
      <p:grpSp>
        <p:nvGrpSpPr>
          <p:cNvPr id="338" name="Group 337"/>
          <p:cNvGrpSpPr/>
          <p:nvPr/>
        </p:nvGrpSpPr>
        <p:grpSpPr>
          <a:xfrm>
            <a:off x="1393069" y="2319908"/>
            <a:ext cx="491767" cy="487863"/>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41" name="Group 340"/>
          <p:cNvGrpSpPr/>
          <p:nvPr/>
        </p:nvGrpSpPr>
        <p:grpSpPr>
          <a:xfrm>
            <a:off x="3316449" y="1449747"/>
            <a:ext cx="690581" cy="835736"/>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grpSp>
        <p:nvGrpSpPr>
          <p:cNvPr id="348" name="Group 347"/>
          <p:cNvGrpSpPr/>
          <p:nvPr/>
        </p:nvGrpSpPr>
        <p:grpSpPr>
          <a:xfrm>
            <a:off x="4117530" y="1449747"/>
            <a:ext cx="690581" cy="835736"/>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grpSp>
        <p:nvGrpSpPr>
          <p:cNvPr id="355" name="Group 354"/>
          <p:cNvGrpSpPr/>
          <p:nvPr/>
        </p:nvGrpSpPr>
        <p:grpSpPr>
          <a:xfrm>
            <a:off x="4918610" y="1449747"/>
            <a:ext cx="690581" cy="835736"/>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5706" tIns="45706" rIns="45706" bIns="45706" rtlCol="0" anchor="ctr">
              <a:noAutofit/>
            </a:bodyPr>
            <a:lstStyle/>
            <a:p>
              <a:pPr algn="ctr" defTabSz="914049">
                <a:lnSpc>
                  <a:spcPct val="90000"/>
                </a:lnSpc>
                <a:spcAft>
                  <a:spcPts val="600"/>
                </a:spcAft>
                <a:defRPr/>
              </a:pPr>
              <a:r>
                <a:rPr lang="en-US" sz="800" b="1" kern="0" dirty="0">
                  <a:solidFill>
                    <a:srgbClr val="D83B01"/>
                  </a:solidFill>
                  <a:latin typeface="Segoe UI"/>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rgbClr val="FFFFFF"/>
                  </a:solidFill>
                  <a:latin typeface="Segoe UI"/>
                </a:endParaRPr>
              </a:p>
            </p:txBody>
          </p:sp>
        </p:grpSp>
      </p:grpSp>
      <p:sp>
        <p:nvSpPr>
          <p:cNvPr id="362" name="Rectangle 361"/>
          <p:cNvSpPr/>
          <p:nvPr/>
        </p:nvSpPr>
        <p:spPr bwMode="auto">
          <a:xfrm>
            <a:off x="345227" y="1316138"/>
            <a:ext cx="491767" cy="1603185"/>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3" name="Group 362"/>
          <p:cNvGrpSpPr/>
          <p:nvPr/>
        </p:nvGrpSpPr>
        <p:grpSpPr>
          <a:xfrm>
            <a:off x="447433" y="2012545"/>
            <a:ext cx="272570" cy="214763"/>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sp>
        <p:nvSpPr>
          <p:cNvPr id="366" name="Rectangle 365"/>
          <p:cNvSpPr/>
          <p:nvPr/>
        </p:nvSpPr>
        <p:spPr bwMode="auto">
          <a:xfrm>
            <a:off x="345227" y="2959341"/>
            <a:ext cx="491767" cy="487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67" name="Group 366"/>
          <p:cNvGrpSpPr/>
          <p:nvPr/>
        </p:nvGrpSpPr>
        <p:grpSpPr>
          <a:xfrm>
            <a:off x="491810" y="3087136"/>
            <a:ext cx="179250" cy="232272"/>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sp>
        <p:nvSpPr>
          <p:cNvPr id="187" name="Rectangle 186"/>
          <p:cNvSpPr/>
          <p:nvPr/>
        </p:nvSpPr>
        <p:spPr bwMode="auto">
          <a:xfrm>
            <a:off x="836994" y="4557798"/>
            <a:ext cx="1710307"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Application</a:t>
            </a:r>
          </a:p>
        </p:txBody>
      </p:sp>
      <p:sp>
        <p:nvSpPr>
          <p:cNvPr id="188" name="Rectangle 187"/>
          <p:cNvSpPr/>
          <p:nvPr/>
        </p:nvSpPr>
        <p:spPr bwMode="auto">
          <a:xfrm>
            <a:off x="836993" y="5085682"/>
            <a:ext cx="1710308"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OS</a:t>
            </a:r>
          </a:p>
        </p:txBody>
      </p:sp>
      <p:sp>
        <p:nvSpPr>
          <p:cNvPr id="189" name="Rectangle 188"/>
          <p:cNvSpPr/>
          <p:nvPr/>
        </p:nvSpPr>
        <p:spPr bwMode="auto">
          <a:xfrm>
            <a:off x="836993" y="5613564"/>
            <a:ext cx="4864091" cy="487863"/>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a:ea typeface="Segoe UI" pitchFamily="34" charset="0"/>
                <a:cs typeface="Segoe UI" pitchFamily="34" charset="0"/>
              </a:rPr>
              <a:t>Hardware</a:t>
            </a:r>
          </a:p>
        </p:txBody>
      </p:sp>
      <p:grpSp>
        <p:nvGrpSpPr>
          <p:cNvPr id="190" name="Group 189"/>
          <p:cNvGrpSpPr/>
          <p:nvPr/>
        </p:nvGrpSpPr>
        <p:grpSpPr>
          <a:xfrm>
            <a:off x="345224" y="4557798"/>
            <a:ext cx="491767" cy="487863"/>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grpSp>
      <p:grpSp>
        <p:nvGrpSpPr>
          <p:cNvPr id="196" name="Group 195"/>
          <p:cNvGrpSpPr/>
          <p:nvPr/>
        </p:nvGrpSpPr>
        <p:grpSpPr>
          <a:xfrm>
            <a:off x="345223" y="5085682"/>
            <a:ext cx="491767" cy="487863"/>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grpSp>
      <p:grpSp>
        <p:nvGrpSpPr>
          <p:cNvPr id="227" name="Group 226"/>
          <p:cNvGrpSpPr/>
          <p:nvPr/>
        </p:nvGrpSpPr>
        <p:grpSpPr>
          <a:xfrm>
            <a:off x="345224" y="5613564"/>
            <a:ext cx="491767" cy="487863"/>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grpSp>
      <p:grpSp>
        <p:nvGrpSpPr>
          <p:cNvPr id="235" name="Group 234"/>
          <p:cNvGrpSpPr/>
          <p:nvPr/>
        </p:nvGrpSpPr>
        <p:grpSpPr>
          <a:xfrm>
            <a:off x="2658581" y="4552416"/>
            <a:ext cx="3042503" cy="996758"/>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defTabSz="932114" fontAlgn="base">
                <a:lnSpc>
                  <a:spcPct val="90000"/>
                </a:lnSpc>
                <a:spcBef>
                  <a:spcPct val="0"/>
                </a:spcBef>
                <a:spcAft>
                  <a:spcPct val="0"/>
                </a:spcAft>
                <a:defRPr/>
              </a:pPr>
              <a:endParaRPr lang="en-US" sz="1600" kern="0" dirty="0">
                <a:solidFill>
                  <a:srgbClr val="FFFFFF"/>
                </a:solidFill>
                <a:latin typeface="Segoe UI"/>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1414" tIns="45706" rIns="91414" bIns="45706" numCol="1" anchor="t" anchorCtr="0" compatLnSpc="1">
                <a:prstTxWarp prst="textNoShape">
                  <a:avLst/>
                </a:prstTxWarp>
              </a:bodyPr>
              <a:lstStyle/>
              <a:p>
                <a:pPr defTabSz="914049">
                  <a:defRPr/>
                </a:pPr>
                <a:endParaRPr lang="en-US" sz="1400" kern="0" dirty="0">
                  <a:solidFill>
                    <a:srgbClr val="FFFFFF"/>
                  </a:solidFill>
                  <a:latin typeface="Segoe UI"/>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5706" tIns="45706" rIns="45706" bIns="45706" rtlCol="0" anchor="ctr">
              <a:noAutofit/>
            </a:bodyPr>
            <a:lstStyle/>
            <a:p>
              <a:pPr algn="ctr" defTabSz="914049">
                <a:lnSpc>
                  <a:spcPct val="90000"/>
                </a:lnSpc>
                <a:spcAft>
                  <a:spcPts val="600"/>
                </a:spcAft>
                <a:defRPr/>
              </a:pPr>
              <a:r>
                <a:rPr lang="en-US" sz="1100" b="1" kern="0" dirty="0">
                  <a:solidFill>
                    <a:srgbClr val="FFFFFF"/>
                  </a:solidFill>
                  <a:latin typeface="Segoe UI"/>
                </a:rPr>
                <a:t>VM</a:t>
              </a:r>
            </a:p>
          </p:txBody>
        </p:sp>
      </p:grpSp>
      <p:pic>
        <p:nvPicPr>
          <p:cNvPr id="303" name="Picture 302">
            <a:extLst>
              <a:ext uri="{FF2B5EF4-FFF2-40B4-BE49-F238E27FC236}">
                <a16:creationId xmlns:a16="http://schemas.microsoft.com/office/drawing/2014/main" id="{EA7C277B-F7BD-4057-89F0-3C576F03CD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97874" y="105764"/>
            <a:ext cx="1319514" cy="495258"/>
          </a:xfrm>
          <a:prstGeom prst="rect">
            <a:avLst/>
          </a:prstGeom>
        </p:spPr>
      </p:pic>
    </p:spTree>
    <p:extLst>
      <p:ext uri="{BB962C8B-B14F-4D97-AF65-F5344CB8AC3E}">
        <p14:creationId xmlns:p14="http://schemas.microsoft.com/office/powerpoint/2010/main" val="222626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500"/>
                                        <p:tgtEl>
                                          <p:spTgt spid="1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7"/>
                                        </p:tgtEl>
                                        <p:attrNameLst>
                                          <p:attrName>style.visibility</p:attrName>
                                        </p:attrNameLst>
                                      </p:cBhvr>
                                      <p:to>
                                        <p:strVal val="visible"/>
                                      </p:to>
                                    </p:set>
                                    <p:animEffect transition="in" filter="fade">
                                      <p:cBhvr>
                                        <p:cTn id="10" dur="500"/>
                                        <p:tgtEl>
                                          <p:spTgt spid="18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8"/>
                                        </p:tgtEl>
                                        <p:attrNameLst>
                                          <p:attrName>style.visibility</p:attrName>
                                        </p:attrNameLst>
                                      </p:cBhvr>
                                      <p:to>
                                        <p:strVal val="visible"/>
                                      </p:to>
                                    </p:set>
                                    <p:animEffect transition="in" filter="fade">
                                      <p:cBhvr>
                                        <p:cTn id="13" dur="500"/>
                                        <p:tgtEl>
                                          <p:spTgt spid="18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9"/>
                                        </p:tgtEl>
                                        <p:attrNameLst>
                                          <p:attrName>style.visibility</p:attrName>
                                        </p:attrNameLst>
                                      </p:cBhvr>
                                      <p:to>
                                        <p:strVal val="visible"/>
                                      </p:to>
                                    </p:set>
                                    <p:animEffect transition="in" filter="fade">
                                      <p:cBhvr>
                                        <p:cTn id="16" dur="500"/>
                                        <p:tgtEl>
                                          <p:spTgt spid="189"/>
                                        </p:tgtEl>
                                      </p:cBhvr>
                                    </p:animEffect>
                                  </p:childTnLst>
                                </p:cTn>
                              </p:par>
                              <p:par>
                                <p:cTn id="17" presetID="10" presetClass="entr" presetSubtype="0" fill="hold" nodeType="withEffect">
                                  <p:stCondLst>
                                    <p:cond delay="0"/>
                                  </p:stCondLst>
                                  <p:childTnLst>
                                    <p:set>
                                      <p:cBhvr>
                                        <p:cTn id="18" dur="1" fill="hold">
                                          <p:stCondLst>
                                            <p:cond delay="0"/>
                                          </p:stCondLst>
                                        </p:cTn>
                                        <p:tgtEl>
                                          <p:spTgt spid="190"/>
                                        </p:tgtEl>
                                        <p:attrNameLst>
                                          <p:attrName>style.visibility</p:attrName>
                                        </p:attrNameLst>
                                      </p:cBhvr>
                                      <p:to>
                                        <p:strVal val="visible"/>
                                      </p:to>
                                    </p:set>
                                    <p:animEffect transition="in" filter="fade">
                                      <p:cBhvr>
                                        <p:cTn id="19" dur="500"/>
                                        <p:tgtEl>
                                          <p:spTgt spid="190"/>
                                        </p:tgtEl>
                                      </p:cBhvr>
                                    </p:animEffect>
                                  </p:childTnLst>
                                </p:cTn>
                              </p:par>
                              <p:par>
                                <p:cTn id="20" presetID="10" presetClass="entr" presetSubtype="0" fill="hold" nodeType="withEffect">
                                  <p:stCondLst>
                                    <p:cond delay="0"/>
                                  </p:stCondLst>
                                  <p:childTnLst>
                                    <p:set>
                                      <p:cBhvr>
                                        <p:cTn id="21" dur="1" fill="hold">
                                          <p:stCondLst>
                                            <p:cond delay="0"/>
                                          </p:stCondLst>
                                        </p:cTn>
                                        <p:tgtEl>
                                          <p:spTgt spid="196"/>
                                        </p:tgtEl>
                                        <p:attrNameLst>
                                          <p:attrName>style.visibility</p:attrName>
                                        </p:attrNameLst>
                                      </p:cBhvr>
                                      <p:to>
                                        <p:strVal val="visible"/>
                                      </p:to>
                                    </p:set>
                                    <p:animEffect transition="in" filter="fade">
                                      <p:cBhvr>
                                        <p:cTn id="22" dur="500"/>
                                        <p:tgtEl>
                                          <p:spTgt spid="196"/>
                                        </p:tgtEl>
                                      </p:cBhvr>
                                    </p:animEffect>
                                  </p:childTnLst>
                                </p:cTn>
                              </p:par>
                              <p:par>
                                <p:cTn id="23" presetID="10" presetClass="entr" presetSubtype="0" fill="hold" nodeType="withEffect">
                                  <p:stCondLst>
                                    <p:cond delay="0"/>
                                  </p:stCondLst>
                                  <p:childTnLst>
                                    <p:set>
                                      <p:cBhvr>
                                        <p:cTn id="24" dur="1" fill="hold">
                                          <p:stCondLst>
                                            <p:cond delay="0"/>
                                          </p:stCondLst>
                                        </p:cTn>
                                        <p:tgtEl>
                                          <p:spTgt spid="227"/>
                                        </p:tgtEl>
                                        <p:attrNameLst>
                                          <p:attrName>style.visibility</p:attrName>
                                        </p:attrNameLst>
                                      </p:cBhvr>
                                      <p:to>
                                        <p:strVal val="visible"/>
                                      </p:to>
                                    </p:set>
                                    <p:animEffect transition="in" filter="fade">
                                      <p:cBhvr>
                                        <p:cTn id="25" dur="500"/>
                                        <p:tgtEl>
                                          <p:spTgt spid="227"/>
                                        </p:tgtEl>
                                      </p:cBhvr>
                                    </p:animEffect>
                                  </p:childTnLst>
                                </p:cTn>
                              </p:par>
                              <p:par>
                                <p:cTn id="26" presetID="10" presetClass="entr" presetSubtype="0" fill="hold" nodeType="withEffect">
                                  <p:stCondLst>
                                    <p:cond delay="0"/>
                                  </p:stCondLst>
                                  <p:childTnLst>
                                    <p:set>
                                      <p:cBhvr>
                                        <p:cTn id="27" dur="1" fill="hold">
                                          <p:stCondLst>
                                            <p:cond delay="0"/>
                                          </p:stCondLst>
                                        </p:cTn>
                                        <p:tgtEl>
                                          <p:spTgt spid="235"/>
                                        </p:tgtEl>
                                        <p:attrNameLst>
                                          <p:attrName>style.visibility</p:attrName>
                                        </p:attrNameLst>
                                      </p:cBhvr>
                                      <p:to>
                                        <p:strVal val="visible"/>
                                      </p:to>
                                    </p:set>
                                    <p:animEffect transition="in" filter="fade">
                                      <p:cBhvr>
                                        <p:cTn id="28" dur="500"/>
                                        <p:tgtEl>
                                          <p:spTgt spid="2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6"/>
                                        </p:tgtEl>
                                        <p:attrNameLst>
                                          <p:attrName>style.visibility</p:attrName>
                                        </p:attrNameLst>
                                      </p:cBhvr>
                                      <p:to>
                                        <p:strVal val="visible"/>
                                      </p:to>
                                    </p:set>
                                    <p:animEffect transition="in" filter="fade">
                                      <p:cBhvr>
                                        <p:cTn id="33" dur="500"/>
                                        <p:tgtEl>
                                          <p:spTgt spid="30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8"/>
                                        </p:tgtEl>
                                        <p:attrNameLst>
                                          <p:attrName>style.visibility</p:attrName>
                                        </p:attrNameLst>
                                      </p:cBhvr>
                                      <p:to>
                                        <p:strVal val="visible"/>
                                      </p:to>
                                    </p:set>
                                    <p:animEffect transition="in" filter="fade">
                                      <p:cBhvr>
                                        <p:cTn id="36" dur="500"/>
                                        <p:tgtEl>
                                          <p:spTgt spid="3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29"/>
                                        </p:tgtEl>
                                        <p:attrNameLst>
                                          <p:attrName>style.visibility</p:attrName>
                                        </p:attrNameLst>
                                      </p:cBhvr>
                                      <p:to>
                                        <p:strVal val="visible"/>
                                      </p:to>
                                    </p:set>
                                    <p:animEffect transition="in" filter="fade">
                                      <p:cBhvr>
                                        <p:cTn id="39" dur="500"/>
                                        <p:tgtEl>
                                          <p:spTgt spid="3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30"/>
                                        </p:tgtEl>
                                        <p:attrNameLst>
                                          <p:attrName>style.visibility</p:attrName>
                                        </p:attrNameLst>
                                      </p:cBhvr>
                                      <p:to>
                                        <p:strVal val="visible"/>
                                      </p:to>
                                    </p:set>
                                    <p:animEffect transition="in" filter="fade">
                                      <p:cBhvr>
                                        <p:cTn id="42" dur="500"/>
                                        <p:tgtEl>
                                          <p:spTgt spid="330"/>
                                        </p:tgtEl>
                                      </p:cBhvr>
                                    </p:animEffect>
                                  </p:childTnLst>
                                </p:cTn>
                              </p:par>
                              <p:par>
                                <p:cTn id="43" presetID="10" presetClass="entr" presetSubtype="0" fill="hold" nodeType="withEffect">
                                  <p:stCondLst>
                                    <p:cond delay="0"/>
                                  </p:stCondLst>
                                  <p:childTnLst>
                                    <p:set>
                                      <p:cBhvr>
                                        <p:cTn id="44" dur="1" fill="hold">
                                          <p:stCondLst>
                                            <p:cond delay="0"/>
                                          </p:stCondLst>
                                        </p:cTn>
                                        <p:tgtEl>
                                          <p:spTgt spid="331"/>
                                        </p:tgtEl>
                                        <p:attrNameLst>
                                          <p:attrName>style.visibility</p:attrName>
                                        </p:attrNameLst>
                                      </p:cBhvr>
                                      <p:to>
                                        <p:strVal val="visible"/>
                                      </p:to>
                                    </p:set>
                                    <p:animEffect transition="in" filter="fade">
                                      <p:cBhvr>
                                        <p:cTn id="45" dur="500"/>
                                        <p:tgtEl>
                                          <p:spTgt spid="3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7"/>
                                        </p:tgtEl>
                                        <p:attrNameLst>
                                          <p:attrName>style.visibility</p:attrName>
                                        </p:attrNameLst>
                                      </p:cBhvr>
                                      <p:to>
                                        <p:strVal val="visible"/>
                                      </p:to>
                                    </p:set>
                                    <p:animEffect transition="in" filter="fade">
                                      <p:cBhvr>
                                        <p:cTn id="48" dur="500"/>
                                        <p:tgtEl>
                                          <p:spTgt spid="337"/>
                                        </p:tgtEl>
                                      </p:cBhvr>
                                    </p:animEffect>
                                  </p:childTnLst>
                                </p:cTn>
                              </p:par>
                              <p:par>
                                <p:cTn id="49" presetID="10" presetClass="entr" presetSubtype="0" fill="hold" nodeType="withEffect">
                                  <p:stCondLst>
                                    <p:cond delay="0"/>
                                  </p:stCondLst>
                                  <p:childTnLst>
                                    <p:set>
                                      <p:cBhvr>
                                        <p:cTn id="50" dur="1" fill="hold">
                                          <p:stCondLst>
                                            <p:cond delay="0"/>
                                          </p:stCondLst>
                                        </p:cTn>
                                        <p:tgtEl>
                                          <p:spTgt spid="338"/>
                                        </p:tgtEl>
                                        <p:attrNameLst>
                                          <p:attrName>style.visibility</p:attrName>
                                        </p:attrNameLst>
                                      </p:cBhvr>
                                      <p:to>
                                        <p:strVal val="visible"/>
                                      </p:to>
                                    </p:set>
                                    <p:animEffect transition="in" filter="fade">
                                      <p:cBhvr>
                                        <p:cTn id="51" dur="500"/>
                                        <p:tgtEl>
                                          <p:spTgt spid="338"/>
                                        </p:tgtEl>
                                      </p:cBhvr>
                                    </p:animEffect>
                                  </p:childTnLst>
                                </p:cTn>
                              </p:par>
                              <p:par>
                                <p:cTn id="52" presetID="10" presetClass="entr" presetSubtype="0" fill="hold" nodeType="withEffect">
                                  <p:stCondLst>
                                    <p:cond delay="0"/>
                                  </p:stCondLst>
                                  <p:childTnLst>
                                    <p:set>
                                      <p:cBhvr>
                                        <p:cTn id="53" dur="1" fill="hold">
                                          <p:stCondLst>
                                            <p:cond delay="0"/>
                                          </p:stCondLst>
                                        </p:cTn>
                                        <p:tgtEl>
                                          <p:spTgt spid="341"/>
                                        </p:tgtEl>
                                        <p:attrNameLst>
                                          <p:attrName>style.visibility</p:attrName>
                                        </p:attrNameLst>
                                      </p:cBhvr>
                                      <p:to>
                                        <p:strVal val="visible"/>
                                      </p:to>
                                    </p:set>
                                    <p:animEffect transition="in" filter="fade">
                                      <p:cBhvr>
                                        <p:cTn id="54" dur="500"/>
                                        <p:tgtEl>
                                          <p:spTgt spid="341"/>
                                        </p:tgtEl>
                                      </p:cBhvr>
                                    </p:animEffect>
                                  </p:childTnLst>
                                </p:cTn>
                              </p:par>
                              <p:par>
                                <p:cTn id="55" presetID="10" presetClass="entr" presetSubtype="0" fill="hold" nodeType="withEffect">
                                  <p:stCondLst>
                                    <p:cond delay="0"/>
                                  </p:stCondLst>
                                  <p:childTnLst>
                                    <p:set>
                                      <p:cBhvr>
                                        <p:cTn id="56" dur="1" fill="hold">
                                          <p:stCondLst>
                                            <p:cond delay="0"/>
                                          </p:stCondLst>
                                        </p:cTn>
                                        <p:tgtEl>
                                          <p:spTgt spid="348"/>
                                        </p:tgtEl>
                                        <p:attrNameLst>
                                          <p:attrName>style.visibility</p:attrName>
                                        </p:attrNameLst>
                                      </p:cBhvr>
                                      <p:to>
                                        <p:strVal val="visible"/>
                                      </p:to>
                                    </p:set>
                                    <p:animEffect transition="in" filter="fade">
                                      <p:cBhvr>
                                        <p:cTn id="57" dur="500"/>
                                        <p:tgtEl>
                                          <p:spTgt spid="348"/>
                                        </p:tgtEl>
                                      </p:cBhvr>
                                    </p:animEffect>
                                  </p:childTnLst>
                                </p:cTn>
                              </p:par>
                              <p:par>
                                <p:cTn id="58" presetID="10" presetClass="entr" presetSubtype="0" fill="hold" nodeType="withEffect">
                                  <p:stCondLst>
                                    <p:cond delay="0"/>
                                  </p:stCondLst>
                                  <p:childTnLst>
                                    <p:set>
                                      <p:cBhvr>
                                        <p:cTn id="59" dur="1" fill="hold">
                                          <p:stCondLst>
                                            <p:cond delay="0"/>
                                          </p:stCondLst>
                                        </p:cTn>
                                        <p:tgtEl>
                                          <p:spTgt spid="355"/>
                                        </p:tgtEl>
                                        <p:attrNameLst>
                                          <p:attrName>style.visibility</p:attrName>
                                        </p:attrNameLst>
                                      </p:cBhvr>
                                      <p:to>
                                        <p:strVal val="visible"/>
                                      </p:to>
                                    </p:set>
                                    <p:animEffect transition="in" filter="fade">
                                      <p:cBhvr>
                                        <p:cTn id="60" dur="500"/>
                                        <p:tgtEl>
                                          <p:spTgt spid="355"/>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62"/>
                                        </p:tgtEl>
                                        <p:attrNameLst>
                                          <p:attrName>style.visibility</p:attrName>
                                        </p:attrNameLst>
                                      </p:cBhvr>
                                      <p:to>
                                        <p:strVal val="visible"/>
                                      </p:to>
                                    </p:set>
                                    <p:animEffect transition="in" filter="fade">
                                      <p:cBhvr>
                                        <p:cTn id="63" dur="500"/>
                                        <p:tgtEl>
                                          <p:spTgt spid="362"/>
                                        </p:tgtEl>
                                      </p:cBhvr>
                                    </p:animEffect>
                                  </p:childTnLst>
                                </p:cTn>
                              </p:par>
                              <p:par>
                                <p:cTn id="64" presetID="10" presetClass="entr" presetSubtype="0" fill="hold" nodeType="withEffect">
                                  <p:stCondLst>
                                    <p:cond delay="0"/>
                                  </p:stCondLst>
                                  <p:childTnLst>
                                    <p:set>
                                      <p:cBhvr>
                                        <p:cTn id="65" dur="1" fill="hold">
                                          <p:stCondLst>
                                            <p:cond delay="0"/>
                                          </p:stCondLst>
                                        </p:cTn>
                                        <p:tgtEl>
                                          <p:spTgt spid="363"/>
                                        </p:tgtEl>
                                        <p:attrNameLst>
                                          <p:attrName>style.visibility</p:attrName>
                                        </p:attrNameLst>
                                      </p:cBhvr>
                                      <p:to>
                                        <p:strVal val="visible"/>
                                      </p:to>
                                    </p:set>
                                    <p:animEffect transition="in" filter="fade">
                                      <p:cBhvr>
                                        <p:cTn id="66" dur="500"/>
                                        <p:tgtEl>
                                          <p:spTgt spid="36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66"/>
                                        </p:tgtEl>
                                        <p:attrNameLst>
                                          <p:attrName>style.visibility</p:attrName>
                                        </p:attrNameLst>
                                      </p:cBhvr>
                                      <p:to>
                                        <p:strVal val="visible"/>
                                      </p:to>
                                    </p:set>
                                    <p:animEffect transition="in" filter="fade">
                                      <p:cBhvr>
                                        <p:cTn id="69" dur="500"/>
                                        <p:tgtEl>
                                          <p:spTgt spid="366"/>
                                        </p:tgtEl>
                                      </p:cBhvr>
                                    </p:animEffect>
                                  </p:childTnLst>
                                </p:cTn>
                              </p:par>
                              <p:par>
                                <p:cTn id="70" presetID="10" presetClass="entr" presetSubtype="0" fill="hold" nodeType="withEffect">
                                  <p:stCondLst>
                                    <p:cond delay="0"/>
                                  </p:stCondLst>
                                  <p:childTnLst>
                                    <p:set>
                                      <p:cBhvr>
                                        <p:cTn id="71" dur="1" fill="hold">
                                          <p:stCondLst>
                                            <p:cond delay="0"/>
                                          </p:stCondLst>
                                        </p:cTn>
                                        <p:tgtEl>
                                          <p:spTgt spid="367"/>
                                        </p:tgtEl>
                                        <p:attrNameLst>
                                          <p:attrName>style.visibility</p:attrName>
                                        </p:attrNameLst>
                                      </p:cBhvr>
                                      <p:to>
                                        <p:strVal val="visible"/>
                                      </p:to>
                                    </p:set>
                                    <p:animEffect transition="in" filter="fade">
                                      <p:cBhvr>
                                        <p:cTn id="72" dur="500"/>
                                        <p:tgtEl>
                                          <p:spTgt spid="367"/>
                                        </p:tgtEl>
                                      </p:cBhvr>
                                    </p:animEffect>
                                  </p:childTnLst>
                                </p:cTn>
                              </p:par>
                            </p:childTnLst>
                          </p:cTn>
                        </p:par>
                      </p:childTnLst>
                    </p:cTn>
                  </p:par>
                  <p:par>
                    <p:cTn id="73" fill="hold">
                      <p:stCondLst>
                        <p:cond delay="indefinite"/>
                      </p:stCondLst>
                      <p:childTnLst>
                        <p:par>
                          <p:cTn id="74" fill="hold">
                            <p:stCondLst>
                              <p:cond delay="0"/>
                            </p:stCondLst>
                            <p:childTnLst>
                              <p:par>
                                <p:cTn id="75" presetID="13" presetClass="entr" presetSubtype="16" fill="hold" nodeType="clickEffect">
                                  <p:stCondLst>
                                    <p:cond delay="0"/>
                                  </p:stCondLst>
                                  <p:childTnLst>
                                    <p:set>
                                      <p:cBhvr>
                                        <p:cTn id="76" dur="1" fill="hold">
                                          <p:stCondLst>
                                            <p:cond delay="0"/>
                                          </p:stCondLst>
                                        </p:cTn>
                                        <p:tgtEl>
                                          <p:spTgt spid="101"/>
                                        </p:tgtEl>
                                        <p:attrNameLst>
                                          <p:attrName>style.visibility</p:attrName>
                                        </p:attrNameLst>
                                      </p:cBhvr>
                                      <p:to>
                                        <p:strVal val="visible"/>
                                      </p:to>
                                    </p:set>
                                    <p:animEffect transition="in" filter="plus(in)">
                                      <p:cBhvr>
                                        <p:cTn id="77" dur="2000"/>
                                        <p:tgtEl>
                                          <p:spTgt spid="101"/>
                                        </p:tgtEl>
                                      </p:cBhvr>
                                    </p:animEffect>
                                  </p:childTnLst>
                                </p:cTn>
                              </p:par>
                            </p:childTnLst>
                          </p:cTn>
                        </p:par>
                        <p:par>
                          <p:cTn id="78" fill="hold">
                            <p:stCondLst>
                              <p:cond delay="2000"/>
                            </p:stCondLst>
                            <p:childTnLst>
                              <p:par>
                                <p:cTn id="79" presetID="10" presetClass="entr" presetSubtype="0" fill="hold" nodeType="after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childTnLst>
                          </p:cTn>
                        </p:par>
                        <p:par>
                          <p:cTn id="82" fill="hold">
                            <p:stCondLst>
                              <p:cond delay="2500"/>
                            </p:stCondLst>
                            <p:childTnLst>
                              <p:par>
                                <p:cTn id="83" presetID="10" presetClass="entr" presetSubtype="0" fill="hold" grpId="0" nodeType="afterEffect">
                                  <p:stCondLst>
                                    <p:cond delay="0"/>
                                  </p:stCondLst>
                                  <p:childTnLst>
                                    <p:set>
                                      <p:cBhvr>
                                        <p:cTn id="84" dur="1" fill="hold">
                                          <p:stCondLst>
                                            <p:cond delay="0"/>
                                          </p:stCondLst>
                                        </p:cTn>
                                        <p:tgtEl>
                                          <p:spTgt spid="223"/>
                                        </p:tgtEl>
                                        <p:attrNameLst>
                                          <p:attrName>style.visibility</p:attrName>
                                        </p:attrNameLst>
                                      </p:cBhvr>
                                      <p:to>
                                        <p:strVal val="visible"/>
                                      </p:to>
                                    </p:set>
                                    <p:animEffect transition="in" filter="fade">
                                      <p:cBhvr>
                                        <p:cTn id="85" dur="500"/>
                                        <p:tgtEl>
                                          <p:spTgt spid="22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77"/>
                                        </p:tgtEl>
                                        <p:attrNameLst>
                                          <p:attrName>style.visibility</p:attrName>
                                        </p:attrNameLst>
                                      </p:cBhvr>
                                      <p:to>
                                        <p:strVal val="visible"/>
                                      </p:to>
                                    </p:set>
                                    <p:animEffect transition="in" filter="fade">
                                      <p:cBhvr>
                                        <p:cTn id="93" dur="500"/>
                                        <p:tgtEl>
                                          <p:spTgt spid="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p:bldP spid="126" grpId="0"/>
      <p:bldP spid="223" grpId="0"/>
      <p:bldP spid="277" grpId="0"/>
      <p:bldP spid="328" grpId="0" animBg="1"/>
      <p:bldP spid="329" grpId="0" animBg="1"/>
      <p:bldP spid="330" grpId="0" animBg="1"/>
      <p:bldP spid="337" grpId="0" animBg="1"/>
      <p:bldP spid="362" grpId="0" animBg="1"/>
      <p:bldP spid="366" grpId="0" animBg="1"/>
      <p:bldP spid="187" grpId="0" animBg="1"/>
      <p:bldP spid="188" grpId="0" animBg="1"/>
      <p:bldP spid="189" grpId="0" animBg="1"/>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a:solidFill>
            <a:schemeClr val="bg1">
              <a:lumMod val="65000"/>
            </a:schemeClr>
          </a:solidFill>
          <a:headEnd type="none"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1667</Words>
  <Application>Microsoft Office PowerPoint</Application>
  <PresentationFormat>Widescreen</PresentationFormat>
  <Paragraphs>283</Paragraphs>
  <Slides>27</Slides>
  <Notes>26</Notes>
  <HiddenSlides>1</HiddenSlides>
  <MMClips>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Arial</vt:lpstr>
      <vt:lpstr>Calibri</vt:lpstr>
      <vt:lpstr>Consolas</vt:lpstr>
      <vt:lpstr>Lucida Console</vt:lpstr>
      <vt:lpstr>PT Sans</vt:lpstr>
      <vt:lpstr>Segoe UI</vt:lpstr>
      <vt:lpstr>Segoe UI Light</vt:lpstr>
      <vt:lpstr>Symbol</vt:lpstr>
      <vt:lpstr>Wingdings</vt:lpstr>
      <vt:lpstr>Office Theme</vt:lpstr>
      <vt:lpstr>5-50002_Ignite_Breakout_Template</vt:lpstr>
      <vt:lpstr>Microsoft Containers in a Citrix World</vt:lpstr>
      <vt:lpstr>Mike Nelson</vt:lpstr>
      <vt:lpstr>Andy Wood</vt:lpstr>
      <vt:lpstr>Topics</vt:lpstr>
      <vt:lpstr>PowerPoint Presentation</vt:lpstr>
      <vt:lpstr>PowerPoint Presentation</vt:lpstr>
      <vt:lpstr>VMs and Containers</vt:lpstr>
      <vt:lpstr>PowerPoint Presentation</vt:lpstr>
      <vt:lpstr>A Microsoft View of Containers</vt:lpstr>
      <vt:lpstr>Windows Containers – It’s All About User Mode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Image2Docker</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Containers in a Citrix World</dc:title>
  <dc:creator/>
  <cp:lastModifiedBy/>
  <cp:revision>1</cp:revision>
  <dcterms:created xsi:type="dcterms:W3CDTF">2017-05-07T19:23:36Z</dcterms:created>
  <dcterms:modified xsi:type="dcterms:W3CDTF">2017-08-01T20:18:39Z</dcterms:modified>
</cp:coreProperties>
</file>